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Proxima Nova"/>
      <p:regular r:id="rId17"/>
      <p:bold r:id="rId18"/>
      <p:italic r:id="rId19"/>
      <p:boldItalic r:id="rId20"/>
    </p:embeddedFont>
    <p:embeddedFont>
      <p:font typeface="Source Code Pro"/>
      <p:regular r:id="rId21"/>
      <p:bold r:id="rId22"/>
      <p:italic r:id="rId23"/>
      <p:boldItalic r:id="rId24"/>
    </p:embeddedFont>
    <p:embeddedFont>
      <p:font typeface="Roboto Mon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boldItalic.fntdata"/><Relationship Id="rId22" Type="http://schemas.openxmlformats.org/officeDocument/2006/relationships/font" Target="fonts/SourceCodePro-bold.fntdata"/><Relationship Id="rId21" Type="http://schemas.openxmlformats.org/officeDocument/2006/relationships/font" Target="fonts/SourceCodePro-regular.fntdata"/><Relationship Id="rId24" Type="http://schemas.openxmlformats.org/officeDocument/2006/relationships/font" Target="fonts/SourceCodePro-boldItalic.fntdata"/><Relationship Id="rId23" Type="http://schemas.openxmlformats.org/officeDocument/2006/relationships/font" Target="fonts/SourceCodePr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bold.fntdata"/><Relationship Id="rId25" Type="http://schemas.openxmlformats.org/officeDocument/2006/relationships/font" Target="fonts/RobotoMono-regular.fntdata"/><Relationship Id="rId28" Type="http://schemas.openxmlformats.org/officeDocument/2006/relationships/font" Target="fonts/RobotoMono-boldItalic.fntdata"/><Relationship Id="rId27" Type="http://schemas.openxmlformats.org/officeDocument/2006/relationships/font" Target="fonts/RobotoMon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roximaNova-regular.fntdata"/><Relationship Id="rId16" Type="http://schemas.openxmlformats.org/officeDocument/2006/relationships/slide" Target="slides/slide11.xml"/><Relationship Id="rId19" Type="http://schemas.openxmlformats.org/officeDocument/2006/relationships/font" Target="fonts/ProximaNova-italic.fntdata"/><Relationship Id="rId18" Type="http://schemas.openxmlformats.org/officeDocument/2006/relationships/font" Target="fonts/ProximaNov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 everyone!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Today we’re going to talk about Halide, one of the most successful user-schedulable languages in industry today. I’d like to talk a bit about why it was successful in industry, cover some of its design successes and shortcomings, and then briefly discuss the future of Halide in both practical and research terms.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I’m not introduced, mention that I’m JRK’s student and that I’m happy to have contributed so much to his and Andrew’s work. Before the talk starts, make sure the audience knows who invented Halide]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438275db89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438275db89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On the research and formalism side, things get trickier.</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Formal verification can eliminate entire classes of bugs</a:t>
            </a:r>
            <a:r>
              <a:rPr lang="en">
                <a:solidFill>
                  <a:schemeClr val="dk1"/>
                </a:solidFill>
              </a:rPr>
              <a:t>—we’ve seen that firsthand in two projects. In 2018, I worked on formalizing a core subset of Halide and uncovered a surprising number of design bugs in the process. But formalizing all of Halide post-facto would have been too large a project for our team.</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At the same time, we formally proved that our simplifier avoids infinite loops and illegal mutations. Still, fuzzing uncovered bugs outside the model—like a logic error in dead-code tracking that caused entire pipelines to vanish. So the takeaway is: proving a program correct isn’t enough—you still have to test it.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Another challenge is downstream testing. Real-world users often write </a:t>
            </a:r>
            <a:r>
              <a:rPr b="1" lang="en">
                <a:solidFill>
                  <a:schemeClr val="dk1"/>
                </a:solidFill>
              </a:rPr>
              <a:t>“golden” tests</a:t>
            </a:r>
            <a:r>
              <a:rPr lang="en">
                <a:solidFill>
                  <a:schemeClr val="dk1"/>
                </a:solidFill>
              </a:rPr>
              <a:t> that pin exact outputs—sometimes by value, sometimes by checksum. When those tests fail, it’s often unclear whether it reflects a true regression or just expected variation from floating point arithmetic.</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And floating point fragility is especially hard to avoid. Even basic thresholding can fail—small differences in values can cascade in algorithms that are numerically sensitive. This happens in demosaicking algorithms, where tiny deltas lead to dramatically different results.</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One way to mitigate this is by testing in a deterministic mode akin to </a:t>
            </a:r>
            <a:r>
              <a:rPr lang="en">
                <a:solidFill>
                  <a:srgbClr val="188038"/>
                </a:solidFill>
                <a:latin typeface="Roboto Mono"/>
                <a:ea typeface="Roboto Mono"/>
                <a:cs typeface="Roboto Mono"/>
                <a:sym typeface="Roboto Mono"/>
              </a:rPr>
              <a:t>-fno-fast-math</a:t>
            </a:r>
            <a:r>
              <a:rPr lang="en">
                <a:solidFill>
                  <a:schemeClr val="dk1"/>
                </a:solidFill>
              </a:rPr>
              <a:t>. That helps reduce variation, but it’s not representative of what users actually ship. And even then, it’s not so simple: many users </a:t>
            </a:r>
            <a:r>
              <a:rPr i="1" lang="en">
                <a:solidFill>
                  <a:schemeClr val="dk1"/>
                </a:solidFill>
              </a:rPr>
              <a:t>want </a:t>
            </a:r>
            <a:r>
              <a:rPr lang="en">
                <a:solidFill>
                  <a:schemeClr val="dk1"/>
                </a:solidFill>
              </a:rPr>
              <a:t>fused instructions like FMA for better accuracy and performance when available.</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435a77f8c1_0_1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3435a77f8c1_0_1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Let’s wrap up by looking at where we’re headed.</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Much of Halide’s future work is now shaped by machine learning inference, especially on edge devices. I’ve been contributing to an experimental Halide backend for PyTorch Inductor, which we hope will open the door to a new class of users and workloads.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Looking ahead, we’re exploring new language features: caching for things like key-value stores in transformers, tiled storage, user-scheduled approximation (which raises interesting questions about how to formalize scheduling guarantees), code deduplication, and offline computation. On the backend side, we’re adding support for tensor cores and other custom accelerators.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That about sums it up. I hope this talk has given you a sense of what makes a user-schedulable language succeed in practice—and I hope some of these lessons help inform future USL designs.</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Thanks so much for listening and I’m looking forward to answering your questions on the panel!</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438275db89_1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438275db89_1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solidFill>
                  <a:schemeClr val="dk1"/>
                </a:solidFill>
              </a:rPr>
              <a:t>Let’s start with a quick refresher on Halide’s computational model. I suspect many of you have seen Halide code before—but it’s worth grounding the rest of the talk with a concrete example.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Here’s a simple blur algorithm written in Halide.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 algorithm processes an 8-bit input image in three stages. First, it converts the input to 16 bits to avoid overflow, while also repeating edge values to prevent out-of-bounds accesses downstream.</a:t>
            </a:r>
            <a:endParaRPr>
              <a:solidFill>
                <a:schemeClr val="dk1"/>
              </a:solidFill>
            </a:endParaRPr>
          </a:p>
          <a:p>
            <a:pPr indent="0" lvl="0" marL="0" rtl="0" algn="l">
              <a:lnSpc>
                <a:spcPct val="115000"/>
              </a:lnSpc>
              <a:spcBef>
                <a:spcPts val="1200"/>
              </a:spcBef>
              <a:spcAft>
                <a:spcPts val="0"/>
              </a:spcAft>
              <a:buNone/>
            </a:pPr>
            <a:r>
              <a:rPr lang="en">
                <a:solidFill>
                  <a:schemeClr val="dk1"/>
                </a:solidFill>
              </a:rPr>
              <a:t>Next, it applies a horizontal blur—</a:t>
            </a:r>
            <a:r>
              <a:rPr lang="en">
                <a:solidFill>
                  <a:srgbClr val="188038"/>
                </a:solidFill>
                <a:latin typeface="Roboto Mono"/>
                <a:ea typeface="Roboto Mono"/>
                <a:cs typeface="Roboto Mono"/>
                <a:sym typeface="Roboto Mono"/>
              </a:rPr>
              <a:t>blur_x</a:t>
            </a:r>
            <a:r>
              <a:rPr lang="en">
                <a:solidFill>
                  <a:schemeClr val="dk1"/>
                </a:solidFill>
              </a:rPr>
              <a:t>—which averages each pixel with its left and right neighbors using a 1×3 sliding window. Finally, the </a:t>
            </a:r>
            <a:r>
              <a:rPr lang="en">
                <a:solidFill>
                  <a:srgbClr val="188038"/>
                </a:solidFill>
                <a:latin typeface="Roboto Mono"/>
                <a:ea typeface="Roboto Mono"/>
                <a:cs typeface="Roboto Mono"/>
                <a:sym typeface="Roboto Mono"/>
              </a:rPr>
              <a:t>result</a:t>
            </a:r>
            <a:r>
              <a:rPr lang="en">
                <a:solidFill>
                  <a:schemeClr val="dk1"/>
                </a:solidFill>
              </a:rPr>
              <a:t> stage applies the same operation vertically, converting back to 8 bits to complete the blur.</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 schedule is best understood by watching the animation unfold.</a:t>
            </a:r>
            <a:endParaRPr>
              <a:solidFill>
                <a:schemeClr val="dk1"/>
              </a:solidFill>
            </a:endParaRPr>
          </a:p>
          <a:p>
            <a:pPr indent="0" lvl="0" marL="0" rtl="0" algn="l">
              <a:lnSpc>
                <a:spcPct val="115000"/>
              </a:lnSpc>
              <a:spcBef>
                <a:spcPts val="1200"/>
              </a:spcBef>
              <a:spcAft>
                <a:spcPts val="0"/>
              </a:spcAft>
              <a:buNone/>
            </a:pPr>
            <a:r>
              <a:rPr lang="en">
                <a:solidFill>
                  <a:schemeClr val="dk1"/>
                </a:solidFill>
              </a:rPr>
              <a:t>Here, four threads cooperatively compute the result in tiles of size 128×24. The </a:t>
            </a:r>
            <a:r>
              <a:rPr lang="en">
                <a:solidFill>
                  <a:srgbClr val="188038"/>
                </a:solidFill>
                <a:latin typeface="Roboto Mono"/>
                <a:ea typeface="Roboto Mono"/>
                <a:cs typeface="Roboto Mono"/>
                <a:sym typeface="Roboto Mono"/>
              </a:rPr>
              <a:t>tile</a:t>
            </a:r>
            <a:r>
              <a:rPr lang="en">
                <a:solidFill>
                  <a:schemeClr val="dk1"/>
                </a:solidFill>
              </a:rPr>
              <a:t> directive creates a four-level loop nest: </a:t>
            </a:r>
            <a:r>
              <a:rPr lang="en">
                <a:solidFill>
                  <a:srgbClr val="188038"/>
                </a:solidFill>
                <a:latin typeface="Roboto Mono"/>
                <a:ea typeface="Roboto Mono"/>
                <a:cs typeface="Roboto Mono"/>
                <a:sym typeface="Roboto Mono"/>
              </a:rPr>
              <a:t>xi</a:t>
            </a:r>
            <a:r>
              <a:rPr lang="en">
                <a:solidFill>
                  <a:schemeClr val="dk1"/>
                </a:solidFill>
              </a:rPr>
              <a:t> and </a:t>
            </a:r>
            <a:r>
              <a:rPr lang="en">
                <a:solidFill>
                  <a:srgbClr val="188038"/>
                </a:solidFill>
                <a:latin typeface="Roboto Mono"/>
                <a:ea typeface="Roboto Mono"/>
                <a:cs typeface="Roboto Mono"/>
                <a:sym typeface="Roboto Mono"/>
              </a:rPr>
              <a:t>yi</a:t>
            </a:r>
            <a:r>
              <a:rPr lang="en">
                <a:solidFill>
                  <a:schemeClr val="dk1"/>
                </a:solidFill>
              </a:rPr>
              <a:t> for the inner tile dimensions, and </a:t>
            </a:r>
            <a:r>
              <a:rPr lang="en">
                <a:solidFill>
                  <a:srgbClr val="188038"/>
                </a:solidFill>
                <a:latin typeface="Roboto Mono"/>
                <a:ea typeface="Roboto Mono"/>
                <a:cs typeface="Roboto Mono"/>
                <a:sym typeface="Roboto Mono"/>
              </a:rPr>
              <a:t>x</a:t>
            </a:r>
            <a:r>
              <a:rPr lang="en">
                <a:solidFill>
                  <a:schemeClr val="dk1"/>
                </a:solidFill>
              </a:rPr>
              <a:t> and </a:t>
            </a:r>
            <a:r>
              <a:rPr lang="en">
                <a:solidFill>
                  <a:srgbClr val="188038"/>
                </a:solidFill>
                <a:latin typeface="Roboto Mono"/>
                <a:ea typeface="Roboto Mono"/>
                <a:cs typeface="Roboto Mono"/>
                <a:sym typeface="Roboto Mono"/>
              </a:rPr>
              <a:t>y</a:t>
            </a:r>
            <a:r>
              <a:rPr lang="en">
                <a:solidFill>
                  <a:schemeClr val="dk1"/>
                </a:solidFill>
              </a:rPr>
              <a:t> for the tile grid. Since </a:t>
            </a:r>
            <a:r>
              <a:rPr lang="en">
                <a:solidFill>
                  <a:srgbClr val="188038"/>
                </a:solidFill>
                <a:latin typeface="Roboto Mono"/>
                <a:ea typeface="Roboto Mono"/>
                <a:cs typeface="Roboto Mono"/>
                <a:sym typeface="Roboto Mono"/>
              </a:rPr>
              <a:t>y</a:t>
            </a:r>
            <a:r>
              <a:rPr lang="en">
                <a:solidFill>
                  <a:schemeClr val="dk1"/>
                </a:solidFill>
              </a:rPr>
              <a:t> is the outermost loop, we mark it for parallel execution.</a:t>
            </a:r>
            <a:endParaRPr>
              <a:solidFill>
                <a:schemeClr val="dk1"/>
              </a:solidFill>
            </a:endParaRPr>
          </a:p>
          <a:p>
            <a:pPr indent="0" lvl="0" marL="0" rtl="0" algn="l">
              <a:lnSpc>
                <a:spcPct val="115000"/>
              </a:lnSpc>
              <a:spcBef>
                <a:spcPts val="1200"/>
              </a:spcBef>
              <a:spcAft>
                <a:spcPts val="0"/>
              </a:spcAft>
              <a:buNone/>
            </a:pPr>
            <a:r>
              <a:rPr lang="en">
                <a:solidFill>
                  <a:schemeClr val="dk1"/>
                </a:solidFill>
              </a:rPr>
              <a:t>Each stage is vectorized along its innermost dimension using the platform’s native width—here, that’s 32.</a:t>
            </a:r>
            <a:endParaRPr>
              <a:solidFill>
                <a:schemeClr val="dk1"/>
              </a:solidFill>
            </a:endParaRPr>
          </a:p>
          <a:p>
            <a:pPr indent="0" lvl="0" marL="0" rtl="0" algn="l">
              <a:lnSpc>
                <a:spcPct val="115000"/>
              </a:lnSpc>
              <a:spcBef>
                <a:spcPts val="1200"/>
              </a:spcBef>
              <a:spcAft>
                <a:spcPts val="0"/>
              </a:spcAft>
              <a:buNone/>
            </a:pPr>
            <a:r>
              <a:rPr lang="en">
                <a:solidFill>
                  <a:schemeClr val="dk1"/>
                </a:solidFill>
              </a:rPr>
              <a:t>We then use </a:t>
            </a:r>
            <a:r>
              <a:rPr lang="en">
                <a:solidFill>
                  <a:srgbClr val="188038"/>
                </a:solidFill>
                <a:latin typeface="Roboto Mono"/>
                <a:ea typeface="Roboto Mono"/>
                <a:cs typeface="Roboto Mono"/>
                <a:sym typeface="Roboto Mono"/>
              </a:rPr>
              <a:t>compute_at</a:t>
            </a:r>
            <a:r>
              <a:rPr lang="en">
                <a:solidFill>
                  <a:schemeClr val="dk1"/>
                </a:solidFill>
              </a:rPr>
              <a:t> and </a:t>
            </a:r>
            <a:r>
              <a:rPr lang="en">
                <a:solidFill>
                  <a:srgbClr val="188038"/>
                </a:solidFill>
                <a:latin typeface="Roboto Mono"/>
                <a:ea typeface="Roboto Mono"/>
                <a:cs typeface="Roboto Mono"/>
                <a:sym typeface="Roboto Mono"/>
              </a:rPr>
              <a:t>store_at</a:t>
            </a:r>
            <a:r>
              <a:rPr lang="en">
                <a:solidFill>
                  <a:schemeClr val="dk1"/>
                </a:solidFill>
              </a:rPr>
              <a:t> to control producer-consumer locality. When we mark </a:t>
            </a:r>
            <a:r>
              <a:rPr lang="en">
                <a:solidFill>
                  <a:srgbClr val="188038"/>
                </a:solidFill>
                <a:latin typeface="Roboto Mono"/>
                <a:ea typeface="Roboto Mono"/>
                <a:cs typeface="Roboto Mono"/>
                <a:sym typeface="Roboto Mono"/>
              </a:rPr>
              <a:t>input_16</a:t>
            </a:r>
            <a:r>
              <a:rPr lang="en">
                <a:solidFill>
                  <a:schemeClr val="dk1"/>
                </a:solidFill>
              </a:rPr>
              <a:t> to be computed at the </a:t>
            </a:r>
            <a:r>
              <a:rPr lang="en">
                <a:solidFill>
                  <a:srgbClr val="188038"/>
                </a:solidFill>
                <a:latin typeface="Roboto Mono"/>
                <a:ea typeface="Roboto Mono"/>
                <a:cs typeface="Roboto Mono"/>
                <a:sym typeface="Roboto Mono"/>
              </a:rPr>
              <a:t>x</a:t>
            </a:r>
            <a:r>
              <a:rPr lang="en">
                <a:solidFill>
                  <a:schemeClr val="dk1"/>
                </a:solidFill>
              </a:rPr>
              <a:t> loop of </a:t>
            </a:r>
            <a:r>
              <a:rPr lang="en">
                <a:solidFill>
                  <a:srgbClr val="188038"/>
                </a:solidFill>
                <a:latin typeface="Roboto Mono"/>
                <a:ea typeface="Roboto Mono"/>
                <a:cs typeface="Roboto Mono"/>
                <a:sym typeface="Roboto Mono"/>
              </a:rPr>
              <a:t>result</a:t>
            </a:r>
            <a:r>
              <a:rPr lang="en">
                <a:solidFill>
                  <a:schemeClr val="dk1"/>
                </a:solidFill>
              </a:rPr>
              <a:t>, we’re telling Halide: right before processing each output tile, convert exactly the input region needed and store it in an intermediate buffer.</a:t>
            </a:r>
            <a:endParaRPr>
              <a:solidFill>
                <a:schemeClr val="dk1"/>
              </a:solidFill>
            </a:endParaRPr>
          </a:p>
          <a:p>
            <a:pPr indent="0" lvl="0" marL="0" rtl="0" algn="l">
              <a:lnSpc>
                <a:spcPct val="115000"/>
              </a:lnSpc>
              <a:spcBef>
                <a:spcPts val="1200"/>
              </a:spcBef>
              <a:spcAft>
                <a:spcPts val="0"/>
              </a:spcAft>
              <a:buNone/>
            </a:pPr>
            <a:r>
              <a:rPr lang="en">
                <a:solidFill>
                  <a:schemeClr val="dk1"/>
                </a:solidFill>
              </a:rPr>
              <a:t>Similarly, we </a:t>
            </a:r>
            <a:r>
              <a:rPr lang="en">
                <a:solidFill>
                  <a:srgbClr val="188038"/>
                </a:solidFill>
                <a:latin typeface="Roboto Mono"/>
                <a:ea typeface="Roboto Mono"/>
                <a:cs typeface="Roboto Mono"/>
                <a:sym typeface="Roboto Mono"/>
              </a:rPr>
              <a:t>store</a:t>
            </a:r>
            <a:r>
              <a:rPr lang="en">
                <a:solidFill>
                  <a:schemeClr val="dk1"/>
                </a:solidFill>
              </a:rPr>
              <a:t> the output of </a:t>
            </a:r>
            <a:r>
              <a:rPr lang="en">
                <a:solidFill>
                  <a:srgbClr val="188038"/>
                </a:solidFill>
                <a:latin typeface="Roboto Mono"/>
                <a:ea typeface="Roboto Mono"/>
                <a:cs typeface="Roboto Mono"/>
                <a:sym typeface="Roboto Mono"/>
              </a:rPr>
              <a:t>blur_x</a:t>
            </a:r>
            <a:r>
              <a:rPr lang="en">
                <a:solidFill>
                  <a:schemeClr val="dk1"/>
                </a:solidFill>
              </a:rPr>
              <a:t> at the same level, but </a:t>
            </a:r>
            <a:r>
              <a:rPr lang="en">
                <a:solidFill>
                  <a:srgbClr val="188038"/>
                </a:solidFill>
                <a:latin typeface="Roboto Mono"/>
                <a:ea typeface="Roboto Mono"/>
                <a:cs typeface="Roboto Mono"/>
                <a:sym typeface="Roboto Mono"/>
              </a:rPr>
              <a:t>compute</a:t>
            </a:r>
            <a:r>
              <a:rPr lang="en">
                <a:solidFill>
                  <a:schemeClr val="dk1"/>
                </a:solidFill>
              </a:rPr>
              <a:t> it at the level of an individual scanline within the tile. This allows Halide to use </a:t>
            </a:r>
            <a:r>
              <a:rPr b="1" lang="en">
                <a:solidFill>
                  <a:schemeClr val="dk1"/>
                </a:solidFill>
              </a:rPr>
              <a:t>folded storage</a:t>
            </a:r>
            <a:r>
              <a:rPr lang="en">
                <a:solidFill>
                  <a:schemeClr val="dk1"/>
                </a:solidFill>
              </a:rPr>
              <a:t> and keep everything in registers. The result is a small, cache-efficient working set with no redundant computation </a:t>
            </a:r>
            <a:r>
              <a:rPr i="1" lang="en">
                <a:solidFill>
                  <a:schemeClr val="dk1"/>
                </a:solidFill>
              </a:rPr>
              <a:t>within</a:t>
            </a:r>
            <a:r>
              <a:rPr lang="en">
                <a:solidFill>
                  <a:schemeClr val="dk1"/>
                </a:solidFill>
              </a:rPr>
              <a:t> the tile.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However, there </a:t>
            </a:r>
            <a:r>
              <a:rPr b="1" lang="en">
                <a:solidFill>
                  <a:schemeClr val="dk1"/>
                </a:solidFill>
              </a:rPr>
              <a:t>is</a:t>
            </a:r>
            <a:r>
              <a:rPr lang="en">
                <a:solidFill>
                  <a:schemeClr val="dk1"/>
                </a:solidFill>
              </a:rPr>
              <a:t> some recomputation </a:t>
            </a:r>
            <a:r>
              <a:rPr i="1" lang="en">
                <a:solidFill>
                  <a:schemeClr val="dk1"/>
                </a:solidFill>
              </a:rPr>
              <a:t>across</a:t>
            </a:r>
            <a:r>
              <a:rPr lang="en">
                <a:solidFill>
                  <a:schemeClr val="dk1"/>
                </a:solidFill>
              </a:rPr>
              <a:t> tiles—specifically, in the overlapping region between adjacent tiles within a row. This is a deliberate trade-off to </a:t>
            </a:r>
            <a:r>
              <a:rPr b="1" lang="en">
                <a:solidFill>
                  <a:schemeClr val="dk1"/>
                </a:solidFill>
              </a:rPr>
              <a:t>break dependency chains</a:t>
            </a:r>
            <a:r>
              <a:rPr lang="en">
                <a:solidFill>
                  <a:schemeClr val="dk1"/>
                </a:solidFill>
              </a:rPr>
              <a:t> and enable </a:t>
            </a:r>
            <a:r>
              <a:rPr b="1" lang="en">
                <a:solidFill>
                  <a:schemeClr val="dk1"/>
                </a:solidFill>
              </a:rPr>
              <a:t>parallel execution</a:t>
            </a:r>
            <a:r>
              <a:rPr lang="en">
                <a:solidFill>
                  <a:schemeClr val="dk1"/>
                </a:solidFill>
              </a:rPr>
              <a:t> across tiles. Strategic recomputation is a crucial tool for scheduling image processing algorithms.</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It’s also worth noticing what’s missing in each half. The </a:t>
            </a:r>
            <a:r>
              <a:rPr b="1" lang="en">
                <a:solidFill>
                  <a:schemeClr val="dk1"/>
                </a:solidFill>
              </a:rPr>
              <a:t>algorithm</a:t>
            </a:r>
            <a:r>
              <a:rPr lang="en">
                <a:solidFill>
                  <a:schemeClr val="dk1"/>
                </a:solidFill>
              </a:rPr>
              <a:t> defines a pure, functional pipeline—no execution plan, no memory layout. The </a:t>
            </a:r>
            <a:r>
              <a:rPr b="1" lang="en">
                <a:solidFill>
                  <a:schemeClr val="dk1"/>
                </a:solidFill>
              </a:rPr>
              <a:t>schedule</a:t>
            </a:r>
            <a:r>
              <a:rPr lang="en">
                <a:solidFill>
                  <a:schemeClr val="dk1"/>
                </a:solidFill>
              </a:rPr>
              <a:t>, by contrast, makes high-level optimization decisions, while leaving architectural details to Halide’s compiler backend. </a:t>
            </a:r>
            <a:r>
              <a:rPr lang="en">
                <a:solidFill>
                  <a:schemeClr val="dk1"/>
                </a:solidFill>
              </a:rPr>
              <a:t>Halide automatically infers loop bounds to implement the schedule, all while preserving the algorithm’s value semantics.</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435a77f8c1_0_1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435a77f8c1_0_1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solidFill>
                  <a:schemeClr val="dk1"/>
                </a:solidFill>
              </a:rPr>
              <a:t>Now let’s look at where Halide has made its way into industry. </a:t>
            </a:r>
            <a:r>
              <a:rPr lang="en">
                <a:solidFill>
                  <a:schemeClr val="dk1"/>
                </a:solidFill>
              </a:rPr>
              <a:t>Halide has seen adoption across a range of industrial contexts, including deployment in </a:t>
            </a:r>
            <a:r>
              <a:rPr b="1" lang="en">
                <a:solidFill>
                  <a:schemeClr val="dk1"/>
                </a:solidFill>
              </a:rPr>
              <a:t>consumer-facing products since at least 2015</a:t>
            </a:r>
            <a:r>
              <a:rPr lang="en">
                <a:solidFill>
                  <a:schemeClr val="dk1"/>
                </a:solidFill>
              </a:rPr>
              <a:t>. One of the earliest major uses was at </a:t>
            </a:r>
            <a:r>
              <a:rPr b="1" lang="en">
                <a:solidFill>
                  <a:schemeClr val="dk1"/>
                </a:solidFill>
              </a:rPr>
              <a:t>Google</a:t>
            </a:r>
            <a:r>
              <a:rPr lang="en">
                <a:solidFill>
                  <a:schemeClr val="dk1"/>
                </a:solidFill>
              </a:rPr>
              <a:t>, where Halide was used to reimplement the </a:t>
            </a:r>
            <a:r>
              <a:rPr b="1" lang="en">
                <a:solidFill>
                  <a:schemeClr val="dk1"/>
                </a:solidFill>
              </a:rPr>
              <a:t>HDR+ image processing pipeline</a:t>
            </a:r>
            <a:r>
              <a:rPr lang="en">
                <a:solidFill>
                  <a:schemeClr val="dk1"/>
                </a:solidFill>
              </a:rPr>
              <a:t> for the Pixel phone camera. That same code remains in production today, now running alongside TensorFlow in the </a:t>
            </a:r>
            <a:r>
              <a:rPr b="1" lang="en">
                <a:solidFill>
                  <a:schemeClr val="dk1"/>
                </a:solidFill>
              </a:rPr>
              <a:t>Pixel Visual Core</a:t>
            </a:r>
            <a:r>
              <a:rPr lang="en">
                <a:solidFill>
                  <a:schemeClr val="dk1"/>
                </a:solidFill>
              </a:rPr>
              <a: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Following Google’s early success, </a:t>
            </a:r>
            <a:r>
              <a:rPr b="1" lang="en">
                <a:solidFill>
                  <a:schemeClr val="dk1"/>
                </a:solidFill>
              </a:rPr>
              <a:t>Qualcomm integrated Halide into its official Hexagon SDK</a:t>
            </a:r>
            <a:r>
              <a:rPr lang="en">
                <a:solidFill>
                  <a:schemeClr val="dk1"/>
                </a:solidFill>
              </a:rPr>
              <a:t>, adding proprietary enhancements to HVX code generation. As a result, Halide-generated code now ships on a wide variety of Android devices, handling performance-critical tasks on embedded DSPs.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At </a:t>
            </a:r>
            <a:r>
              <a:rPr b="1" lang="en">
                <a:solidFill>
                  <a:schemeClr val="dk1"/>
                </a:solidFill>
              </a:rPr>
              <a:t>Adobe</a:t>
            </a:r>
            <a:r>
              <a:rPr lang="en">
                <a:solidFill>
                  <a:schemeClr val="dk1"/>
                </a:solidFill>
              </a:rPr>
              <a:t>, Halide implements more than </a:t>
            </a:r>
            <a:r>
              <a:rPr b="1" lang="en">
                <a:solidFill>
                  <a:schemeClr val="dk1"/>
                </a:solidFill>
              </a:rPr>
              <a:t>2,500 performance-critical kernels</a:t>
            </a:r>
            <a:r>
              <a:rPr lang="en">
                <a:solidFill>
                  <a:schemeClr val="dk1"/>
                </a:solidFill>
              </a:rPr>
              <a:t> in </a:t>
            </a:r>
            <a:r>
              <a:rPr b="1" lang="en">
                <a:solidFill>
                  <a:schemeClr val="dk1"/>
                </a:solidFill>
              </a:rPr>
              <a:t>Photoshop</a:t>
            </a:r>
            <a:r>
              <a:rPr lang="en">
                <a:solidFill>
                  <a:schemeClr val="dk1"/>
                </a:solidFill>
              </a:rPr>
              <a:t>, targeting six backends: </a:t>
            </a:r>
            <a:r>
              <a:rPr b="1" lang="en">
                <a:solidFill>
                  <a:schemeClr val="dk1"/>
                </a:solidFill>
              </a:rPr>
              <a:t>Metal</a:t>
            </a:r>
            <a:r>
              <a:rPr lang="en">
                <a:solidFill>
                  <a:schemeClr val="dk1"/>
                </a:solidFill>
              </a:rPr>
              <a:t>, </a:t>
            </a:r>
            <a:r>
              <a:rPr b="1" lang="en">
                <a:solidFill>
                  <a:schemeClr val="dk1"/>
                </a:solidFill>
              </a:rPr>
              <a:t>Direct3D</a:t>
            </a:r>
            <a:r>
              <a:rPr lang="en">
                <a:solidFill>
                  <a:schemeClr val="dk1"/>
                </a:solidFill>
              </a:rPr>
              <a:t>, </a:t>
            </a:r>
            <a:r>
              <a:rPr b="1" lang="en">
                <a:solidFill>
                  <a:schemeClr val="dk1"/>
                </a:solidFill>
              </a:rPr>
              <a:t>ARM Neon</a:t>
            </a:r>
            <a:r>
              <a:rPr lang="en">
                <a:solidFill>
                  <a:schemeClr val="dk1"/>
                </a:solidFill>
              </a:rPr>
              <a:t>, </a:t>
            </a:r>
            <a:r>
              <a:rPr b="1" lang="en">
                <a:solidFill>
                  <a:schemeClr val="dk1"/>
                </a:solidFill>
              </a:rPr>
              <a:t>x86 with and without AVX2</a:t>
            </a:r>
            <a:r>
              <a:rPr lang="en">
                <a:solidFill>
                  <a:schemeClr val="dk1"/>
                </a:solidFill>
              </a:rPr>
              <a:t>, and </a:t>
            </a:r>
            <a:r>
              <a:rPr b="1" lang="en">
                <a:solidFill>
                  <a:schemeClr val="dk1"/>
                </a:solidFill>
              </a:rPr>
              <a:t>WebAssembly</a:t>
            </a:r>
            <a:r>
              <a:rPr lang="en">
                <a:solidFill>
                  <a:schemeClr val="dk1"/>
                </a:solidFill>
              </a:rPr>
              <a:t>. Across these backends, we ship about </a:t>
            </a:r>
            <a:r>
              <a:rPr b="1" lang="en">
                <a:solidFill>
                  <a:schemeClr val="dk1"/>
                </a:solidFill>
              </a:rPr>
              <a:t>420 to 460 pipelines per platform</a:t>
            </a:r>
            <a:r>
              <a:rPr lang="en">
                <a:solidFill>
                  <a:schemeClr val="dk1"/>
                </a:solidFill>
              </a:rPr>
              <a:t>, derived from around </a:t>
            </a:r>
            <a:r>
              <a:rPr b="1" lang="en">
                <a:solidFill>
                  <a:schemeClr val="dk1"/>
                </a:solidFill>
              </a:rPr>
              <a:t>12,000 lines of Halide source</a:t>
            </a:r>
            <a:r>
              <a:rPr lang="en">
                <a:solidFill>
                  <a:schemeClr val="dk1"/>
                </a:solidFill>
              </a:rPr>
              <a:t>. That’s fewer than five lines of code per kernel!</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 </a:t>
            </a:r>
            <a:r>
              <a:rPr b="1" lang="en">
                <a:solidFill>
                  <a:schemeClr val="dk1"/>
                </a:solidFill>
              </a:rPr>
              <a:t>WebAssembly backend</a:t>
            </a:r>
            <a:r>
              <a:rPr lang="en">
                <a:solidFill>
                  <a:schemeClr val="dk1"/>
                </a:solidFill>
              </a:rPr>
              <a:t> in particular was instrumental in enabling the </a:t>
            </a:r>
            <a:r>
              <a:rPr b="1" lang="en">
                <a:solidFill>
                  <a:schemeClr val="dk1"/>
                </a:solidFill>
              </a:rPr>
              <a:t>porting of Photoshop to the web</a:t>
            </a:r>
            <a:r>
              <a:rPr lang="en">
                <a:solidFill>
                  <a:schemeClr val="dk1"/>
                </a:solidFill>
              </a:rPr>
              <a:t>. From Halide’s perspective, the web is simply another backend, and we were able to reuse many schedules originally written for desktop and iPad.</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At this point, </a:t>
            </a:r>
            <a:r>
              <a:rPr b="1" lang="en">
                <a:solidFill>
                  <a:schemeClr val="dk1"/>
                </a:solidFill>
              </a:rPr>
              <a:t>no new performance code is written using SIMD intrinsics</a:t>
            </a:r>
            <a:r>
              <a:rPr lang="en">
                <a:solidFill>
                  <a:schemeClr val="dk1"/>
                </a:solidFill>
              </a:rPr>
              <a:t>. While we haven’t retrofitted all legacy code—some highly optimized components, like PatchMatch, remain in place—Halide is now the default path for new development.</a:t>
            </a:r>
            <a:endParaRPr>
              <a:solidFill>
                <a:schemeClr val="dk1"/>
              </a:solidFill>
            </a:endParaRPr>
          </a:p>
          <a:p>
            <a:pPr indent="0" lvl="0" marL="0" rtl="0" algn="l">
              <a:spcBef>
                <a:spcPts val="1200"/>
              </a:spcBef>
              <a:spcAft>
                <a:spcPts val="0"/>
              </a:spcAft>
              <a:buNone/>
            </a:pPr>
            <a:r>
              <a:rPr lang="en">
                <a:solidFill>
                  <a:schemeClr val="dk1"/>
                </a:solidFill>
              </a:rPr>
              <a:t>All of these successes were driven by core Halide contributors, but Halide has been adopted in a variety of other organizations. In 2020, Apple contributed patches to support Apple Silicon—and we have observed Halide symbols present in the system partition in recent macOS versions. Many contributors come from smaller companies, too—for example, Zivid uses Halide to optimize imaging pipelines in its robotics-oriented 3D camera product.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This kind of industrial adoption is both a strength and a constraint: it brings real-world use cases, valuable feedback, and a growing contributor community—but it also means we have to be careful stewards of compatibility and performance for an increasingly diverse set of users.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435a77f8c1_0_10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435a77f8c1_0_10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a:solidFill>
                  <a:schemeClr val="dk1"/>
                </a:solidFill>
              </a:rPr>
              <a:t>So how did Halide make the leap from an MIT lab to powering production pipelines at Google, Qualcomm, and Adobe?</a:t>
            </a:r>
            <a:endParaRPr b="1">
              <a:solidFill>
                <a:schemeClr val="dk1"/>
              </a:solidFill>
            </a:endParaRPr>
          </a:p>
          <a:p>
            <a:pPr indent="0" lvl="0" marL="0" rtl="0" algn="l">
              <a:lnSpc>
                <a:spcPct val="115000"/>
              </a:lnSpc>
              <a:spcBef>
                <a:spcPts val="1200"/>
              </a:spcBef>
              <a:spcAft>
                <a:spcPts val="0"/>
              </a:spcAft>
              <a:buNone/>
            </a:pPr>
            <a:r>
              <a:rPr lang="en">
                <a:solidFill>
                  <a:schemeClr val="dk1"/>
                </a:solidFill>
              </a:rPr>
              <a:t>From a technical standpoint, the answer falls into two broad categories: strong design choices, and practical results that mattered in real systems.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Let’s start with design. Halide’s central idea was to separate algorithm from schedule, and to </a:t>
            </a:r>
            <a:r>
              <a:rPr lang="en">
                <a:solidFill>
                  <a:schemeClr val="dk1"/>
                </a:solidFill>
              </a:rPr>
              <a:t>tailor</a:t>
            </a:r>
            <a:r>
              <a:rPr lang="en">
                <a:solidFill>
                  <a:schemeClr val="dk1"/>
                </a:solidFill>
              </a:rPr>
              <a:t> the scheduling language to the domain. It’s not a general-purpose transformation language—it’s built for the kinds of loop tiling, fusion, vectorization, and memory management patterns we saw in the blur example.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 key enabler here is bounds inference. It decouples scheduling from explicit region management, allowing users to write complex, deeply pipelined schedules without worrying about edge conditions or manually reasoning through every tail case. This keeps scheduling feasible and scalable even as the pipeline grows in complexity.</a:t>
            </a:r>
            <a:endParaRPr>
              <a:solidFill>
                <a:schemeClr val="dk1"/>
              </a:solidFill>
            </a:endParaRPr>
          </a:p>
          <a:p>
            <a:pPr indent="0" lvl="0" marL="0" rtl="0" algn="l">
              <a:lnSpc>
                <a:spcPct val="115000"/>
              </a:lnSpc>
              <a:spcBef>
                <a:spcPts val="1200"/>
              </a:spcBef>
              <a:spcAft>
                <a:spcPts val="0"/>
              </a:spcAft>
              <a:buNone/>
            </a:pPr>
            <a:r>
              <a:rPr lang="en">
                <a:solidFill>
                  <a:schemeClr val="dk1"/>
                </a:solidFill>
              </a:rPr>
              <a:t>But good design alone isn’t enough—we also needed </a:t>
            </a:r>
            <a:r>
              <a:rPr b="1" lang="en">
                <a:solidFill>
                  <a:schemeClr val="dk1"/>
                </a:solidFill>
              </a:rPr>
              <a:t>practical results</a:t>
            </a:r>
            <a:r>
              <a:rPr lang="en">
                <a:solidFill>
                  <a:schemeClr val="dk1"/>
                </a:solidFill>
              </a:rPr>
              <a:t> to earn trust.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From the beginning, Halide demonstrated significant performance gains on non-trivial applications. A standout example was the </a:t>
            </a:r>
            <a:r>
              <a:rPr b="1" lang="en">
                <a:solidFill>
                  <a:schemeClr val="dk1"/>
                </a:solidFill>
              </a:rPr>
              <a:t>local Laplacian filter</a:t>
            </a:r>
            <a:r>
              <a:rPr lang="en">
                <a:solidFill>
                  <a:schemeClr val="dk1"/>
                </a:solidFill>
              </a:rPr>
              <a:t>, used in the Google Glass “Clarity” pipeline—local Laplacian is notoriously difficult to optimize by hand. Even in early prototypes, Halide enabled rapid iteration on scheduling strategies and delivered a </a:t>
            </a:r>
            <a:r>
              <a:rPr b="1" lang="en">
                <a:solidFill>
                  <a:schemeClr val="dk1"/>
                </a:solidFill>
              </a:rPr>
              <a:t>7× speedup </a:t>
            </a:r>
            <a:r>
              <a:rPr lang="en">
                <a:solidFill>
                  <a:schemeClr val="dk1"/>
                </a:solidFill>
              </a:rPr>
              <a:t>over the existing handwritten ARM assembly, while producing code that was </a:t>
            </a:r>
            <a:r>
              <a:rPr b="1" lang="en">
                <a:solidFill>
                  <a:schemeClr val="dk1"/>
                </a:solidFill>
              </a:rPr>
              <a:t>7× shorter</a:t>
            </a:r>
            <a:r>
              <a:rPr lang="en">
                <a:solidFill>
                  <a:schemeClr val="dk1"/>
                </a:solidFill>
              </a:rPr>
              <a:t> as well.</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And that terseness makes Halide pipelines </a:t>
            </a:r>
            <a:r>
              <a:rPr b="1" lang="en">
                <a:solidFill>
                  <a:schemeClr val="dk1"/>
                </a:solidFill>
              </a:rPr>
              <a:t>dramatically more maintainable</a:t>
            </a:r>
            <a:r>
              <a:rPr lang="en">
                <a:solidFill>
                  <a:schemeClr val="dk1"/>
                </a:solidFill>
              </a:rPr>
              <a:t>. Compared to C++ code packed with intrinsics, Halide code is vastly easier to read, reason about, and port across architectures.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438275db89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438275db89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solidFill>
                  <a:schemeClr val="dk1"/>
                </a:solidFill>
              </a:rPr>
              <a:t>Of course, technical strength isn’t the whole story. Halide’s success also depended on a set of social and structural factors—and in many ways, these were equally important.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 first was a kind of skunkworks-style adoption. That local Laplacian filter I just mentioned was optimized by Andrew Adams while working at Google, and his success demonstrated that Halide could deliver value in expert hands and made the project </a:t>
            </a:r>
            <a:r>
              <a:rPr b="1" lang="en">
                <a:solidFill>
                  <a:schemeClr val="dk1"/>
                </a:solidFill>
              </a:rPr>
              <a:t>worth institutional investment</a:t>
            </a:r>
            <a:r>
              <a:rPr lang="en">
                <a:solidFill>
                  <a:schemeClr val="dk1"/>
                </a:solidFill>
              </a:rPr>
              <a: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Second, the project grew at a sustainable pace. We never got caught in a hype cycle—there was no moment when ten engineers were suddenly hired to “scale up Halide.” That kind of rapid expansion is unsustainable and leaves behind unmanageable technical debt when engineers are ultimately re-organized. Instead, we’ve enjoyed steady, compounding progress.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Third, Halide benefited from </a:t>
            </a:r>
            <a:r>
              <a:rPr b="1" lang="en">
                <a:solidFill>
                  <a:schemeClr val="dk1"/>
                </a:solidFill>
              </a:rPr>
              <a:t>symbiotic relationships with shipping products</a:t>
            </a:r>
            <a:r>
              <a:rPr lang="en">
                <a:solidFill>
                  <a:schemeClr val="dk1"/>
                </a:solidFill>
              </a:rPr>
              <a:t>. As engineers, we’re tasked with improving production systems, so as researchers, we are motivated to keep Halide’s research program</a:t>
            </a:r>
            <a:r>
              <a:rPr lang="en">
                <a:solidFill>
                  <a:schemeClr val="dk1"/>
                </a:solidFill>
              </a:rPr>
              <a:t> grounded</a:t>
            </a:r>
            <a:r>
              <a:rPr lang="en">
                <a:solidFill>
                  <a:schemeClr val="dk1"/>
                </a:solidFill>
              </a:rPr>
              <a:t> in the realities of production constraints and user needs. We’re never doing research in a vacuum.</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Another major factor was the </a:t>
            </a:r>
            <a:r>
              <a:rPr b="1" lang="en">
                <a:solidFill>
                  <a:schemeClr val="dk1"/>
                </a:solidFill>
              </a:rPr>
              <a:t>absence of direct competitors</a:t>
            </a:r>
            <a:r>
              <a:rPr lang="en">
                <a:solidFill>
                  <a:schemeClr val="dk1"/>
                </a:solidFill>
              </a:rPr>
              <a:t>. Halide wasn’t trying to be Yet Another Shader Language. Instead, it carved out a distinct space focused on </a:t>
            </a:r>
            <a:r>
              <a:rPr b="1" lang="en">
                <a:solidFill>
                  <a:schemeClr val="dk1"/>
                </a:solidFill>
              </a:rPr>
              <a:t>deep imaging pipelines</a:t>
            </a:r>
            <a:r>
              <a:rPr lang="en">
                <a:solidFill>
                  <a:schemeClr val="dk1"/>
                </a:solidFill>
              </a:rPr>
              <a:t>—an area underserved by programming models at the time.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Finally, the choice of </a:t>
            </a:r>
            <a:r>
              <a:rPr b="1" lang="en">
                <a:solidFill>
                  <a:schemeClr val="dk1"/>
                </a:solidFill>
              </a:rPr>
              <a:t>MIT licensing</a:t>
            </a:r>
            <a:r>
              <a:rPr lang="en">
                <a:solidFill>
                  <a:schemeClr val="dk1"/>
                </a:solidFill>
              </a:rPr>
              <a:t> has played a subtle but important role. It enabled contributors to move between academia and industry without legal friction, and has encouraged collaboration across company lines.</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All together, these social dynamics enabled Halide to succeed as a </a:t>
            </a:r>
            <a:r>
              <a:rPr b="1" lang="en">
                <a:solidFill>
                  <a:schemeClr val="dk1"/>
                </a:solidFill>
              </a:rPr>
              <a:t>sustained research and engineering effort</a:t>
            </a:r>
            <a:r>
              <a:rPr lang="en">
                <a:solidFill>
                  <a:schemeClr val="dk1"/>
                </a:solidFill>
              </a:rPr>
              <a:t>.</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438275db89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438275db89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solidFill>
                  <a:schemeClr val="dk1"/>
                </a:solidFill>
              </a:rPr>
              <a:t>So what’s holding Halide back?</a:t>
            </a:r>
            <a:endParaRPr>
              <a:solidFill>
                <a:schemeClr val="dk1"/>
              </a:solidFill>
            </a:endParaRPr>
          </a:p>
          <a:p>
            <a:pPr indent="0" lvl="0" marL="0" rtl="0" algn="l">
              <a:lnSpc>
                <a:spcPct val="115000"/>
              </a:lnSpc>
              <a:spcBef>
                <a:spcPts val="1200"/>
              </a:spcBef>
              <a:spcAft>
                <a:spcPts val="0"/>
              </a:spcAft>
              <a:buNone/>
            </a:pPr>
            <a:r>
              <a:rPr lang="en">
                <a:solidFill>
                  <a:schemeClr val="dk1"/>
                </a:solidFill>
              </a:rPr>
              <a:t>First, </a:t>
            </a:r>
            <a:r>
              <a:rPr b="1" lang="en">
                <a:solidFill>
                  <a:schemeClr val="dk1"/>
                </a:solidFill>
              </a:rPr>
              <a:t>dependencies are both a blessing and a curse</a:t>
            </a:r>
            <a:r>
              <a:rPr lang="en">
                <a:solidFill>
                  <a:schemeClr val="dk1"/>
                </a:solidFill>
              </a:rPr>
              <a:t>. LLVM gives us a great backend—but it evolves rapidly. We spend significant effort just </a:t>
            </a:r>
            <a:r>
              <a:rPr b="1" lang="en">
                <a:solidFill>
                  <a:schemeClr val="dk1"/>
                </a:solidFill>
              </a:rPr>
              <a:t>tracking changes to LLVM’s API</a:t>
            </a:r>
            <a:r>
              <a:rPr lang="en">
                <a:solidFill>
                  <a:schemeClr val="dk1"/>
                </a:solidFill>
              </a:rPr>
              <a:t>, adapting our lowering passes, and debugging obscure failures. And that’s before you get to the build systems: I’ve personally spent more time than I’d like untangling </a:t>
            </a:r>
            <a:r>
              <a:rPr b="1" lang="en">
                <a:solidFill>
                  <a:schemeClr val="dk1"/>
                </a:solidFill>
              </a:rPr>
              <a:t>broken or inconsistent CMake setups</a:t>
            </a:r>
            <a:r>
              <a:rPr lang="en">
                <a:solidFill>
                  <a:schemeClr val="dk1"/>
                </a:solidFill>
              </a:rPr>
              <a:t> across our dependency tree just to keep things compiling.</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Then there’s </a:t>
            </a:r>
            <a:r>
              <a:rPr b="1" lang="en">
                <a:solidFill>
                  <a:schemeClr val="dk1"/>
                </a:solidFill>
              </a:rPr>
              <a:t>downstream inertia</a:t>
            </a:r>
            <a:r>
              <a:rPr lang="en">
                <a:solidFill>
                  <a:schemeClr val="dk1"/>
                </a:solidFill>
              </a:rPr>
              <a:t>. Even when we identify better schedules or more efficient implementations, large engineering teams often choose to </a:t>
            </a:r>
            <a:r>
              <a:rPr b="1" lang="en">
                <a:solidFill>
                  <a:schemeClr val="dk1"/>
                </a:solidFill>
              </a:rPr>
              <a:t>reimplement those schedules within their existing stack</a:t>
            </a:r>
            <a:r>
              <a:rPr lang="en">
                <a:solidFill>
                  <a:schemeClr val="dk1"/>
                </a:solidFill>
              </a:rPr>
              <a:t>—not because it’s better, but because it’s already integrated and familiar. Switching to Halide is often seen as too disruptive, even if it would pay off long-term.</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 major challenge is the </a:t>
            </a:r>
            <a:r>
              <a:rPr b="1" lang="en">
                <a:solidFill>
                  <a:schemeClr val="dk1"/>
                </a:solidFill>
              </a:rPr>
              <a:t>manual maintenance burden</a:t>
            </a:r>
            <a:r>
              <a:rPr lang="en">
                <a:solidFill>
                  <a:schemeClr val="dk1"/>
                </a:solidFill>
              </a:rPr>
              <a:t>. We operate our own build and test infrastructure, triage bug reports, answer GitHub questions, review pull requests, and support new users. All of this is rewarding, but it stretches the core team thin.</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And unlike many large open-source projects, Halide has </a:t>
            </a:r>
            <a:r>
              <a:rPr b="1" lang="en">
                <a:solidFill>
                  <a:schemeClr val="dk1"/>
                </a:solidFill>
              </a:rPr>
              <a:t>no formal managing entity</a:t>
            </a:r>
            <a:r>
              <a:rPr lang="en">
                <a:solidFill>
                  <a:schemeClr val="dk1"/>
                </a:solidFill>
              </a:rPr>
              <a:t>. We don’t take donations or infrastructure funding, even when it’s offered. That’s a deliberate choice: it helps us avoid legal entanglements and the risk of losing critical resources if a donor loses interest. But it also means we can't accept things like GPU cloud credits, which could significantly improve our CI infrastructure. So the same independence that keeps Halide nimble also limits how much we can scale.</a:t>
            </a:r>
            <a:endParaRPr>
              <a:solidFill>
                <a:schemeClr val="dk1"/>
              </a:solidFill>
            </a:endParaRPr>
          </a:p>
          <a:p>
            <a:pPr indent="0" lvl="0" marL="0" rtl="0" algn="l">
              <a:lnSpc>
                <a:spcPct val="115000"/>
              </a:lnSpc>
              <a:spcBef>
                <a:spcPts val="1200"/>
              </a:spcBef>
              <a:spcAft>
                <a:spcPts val="0"/>
              </a:spcAft>
              <a:buNone/>
            </a:pPr>
            <a:r>
              <a:rPr b="1" lang="en">
                <a:solidFill>
                  <a:schemeClr val="dk1"/>
                </a:solidFill>
              </a:rPr>
              <a:t>The steep learning curve</a:t>
            </a:r>
            <a:r>
              <a:rPr lang="en">
                <a:solidFill>
                  <a:schemeClr val="dk1"/>
                </a:solidFill>
              </a:rPr>
              <a:t> is another challenge. Halide’s programming model is still quite </a:t>
            </a:r>
            <a:r>
              <a:rPr b="1" lang="en">
                <a:solidFill>
                  <a:schemeClr val="dk1"/>
                </a:solidFill>
              </a:rPr>
              <a:t>unfamiliar</a:t>
            </a:r>
            <a:r>
              <a:rPr lang="en">
                <a:solidFill>
                  <a:schemeClr val="dk1"/>
                </a:solidFill>
              </a:rPr>
              <a:t>, and it’s not taught in universities. Even experienced performance engineers need time to learn how to think in terms of Halide’s scheduling language.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There are deeper structural issues, too. </a:t>
            </a:r>
            <a:r>
              <a:rPr b="1" lang="en">
                <a:solidFill>
                  <a:schemeClr val="dk1"/>
                </a:solidFill>
              </a:rPr>
              <a:t>Hardware manufacturers often refuse to publish even basic performance data</a:t>
            </a:r>
            <a:r>
              <a:rPr lang="en">
                <a:solidFill>
                  <a:schemeClr val="dk1"/>
                </a:solidFill>
              </a:rPr>
              <a:t>—things like cycle counts and throughput for instructions, or pipeline structure. This makes it difficult to write backends for new hardware, especially accelerators. We often end up reverse-engineering hardware behavior instead of relying on vendor documentation.</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In short, Halide continues to evolve, but these </a:t>
            </a:r>
            <a:r>
              <a:rPr b="1" lang="en">
                <a:solidFill>
                  <a:schemeClr val="dk1"/>
                </a:solidFill>
              </a:rPr>
              <a:t>friction points slow us down</a:t>
            </a:r>
            <a:r>
              <a:rPr lang="en">
                <a:solidFill>
                  <a:schemeClr val="dk1"/>
                </a:solidFill>
              </a:rPr>
              <a:t>. And they’re not unique to Halide—they're the kinds of problems any user-schedulable language will face once it leaves the research lab and enters production. It’s worth keeping them in mind if you’re thinking about building or maintaining a USL of your own.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435a77f8c1_0_10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435a77f8c1_0_10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solidFill>
                  <a:schemeClr val="dk1"/>
                </a:solidFill>
              </a:rPr>
              <a:t>Let’s talk about what’s worked well in Halide’s design and implementation, beyond the foundational </a:t>
            </a:r>
            <a:r>
              <a:rPr b="1" lang="en">
                <a:solidFill>
                  <a:schemeClr val="dk1"/>
                </a:solidFill>
              </a:rPr>
              <a:t>separation of algorithm and schedule</a:t>
            </a:r>
            <a:r>
              <a:rPr lang="en">
                <a:solidFill>
                  <a:schemeClr val="dk1"/>
                </a:solidFill>
              </a:rPr>
              <a: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From day one, Halide was a </a:t>
            </a:r>
            <a:r>
              <a:rPr b="1" lang="en">
                <a:solidFill>
                  <a:schemeClr val="dk1"/>
                </a:solidFill>
              </a:rPr>
              <a:t>cross-compiler</a:t>
            </a:r>
            <a:r>
              <a:rPr lang="en">
                <a:solidFill>
                  <a:schemeClr val="dk1"/>
                </a:solidFill>
              </a:rPr>
              <a:t>, not a source-to-source translator. It emits </a:t>
            </a:r>
            <a:r>
              <a:rPr b="1" lang="en">
                <a:solidFill>
                  <a:schemeClr val="dk1"/>
                </a:solidFill>
              </a:rPr>
              <a:t>object files</a:t>
            </a:r>
            <a:r>
              <a:rPr lang="en">
                <a:solidFill>
                  <a:schemeClr val="dk1"/>
                </a:solidFill>
              </a:rPr>
              <a:t>, not C++ code, so the user’s choice of compiler doesn’t matter.</a:t>
            </a:r>
            <a:endParaRPr>
              <a:solidFill>
                <a:schemeClr val="dk1"/>
              </a:solidFill>
            </a:endParaRPr>
          </a:p>
          <a:p>
            <a:pPr indent="0" lvl="0" marL="0" rtl="0" algn="l">
              <a:lnSpc>
                <a:spcPct val="115000"/>
              </a:lnSpc>
              <a:spcBef>
                <a:spcPts val="1200"/>
              </a:spcBef>
              <a:spcAft>
                <a:spcPts val="0"/>
              </a:spcAft>
              <a:buNone/>
            </a:pPr>
            <a:r>
              <a:rPr lang="en">
                <a:solidFill>
                  <a:schemeClr val="dk1"/>
                </a:solidFill>
              </a:rPr>
              <a:t>We made a deliberate decision to </a:t>
            </a:r>
            <a:r>
              <a:rPr b="1" lang="en">
                <a:solidFill>
                  <a:schemeClr val="dk1"/>
                </a:solidFill>
              </a:rPr>
              <a:t>avoid relying on SMT solvers</a:t>
            </a:r>
            <a:r>
              <a:rPr lang="en">
                <a:solidFill>
                  <a:schemeClr val="dk1"/>
                </a:solidFill>
              </a:rPr>
              <a:t> for most of our reasoning and simplification. Solvers are powerful—they can express rich constraints and prove subtle invariants—but they’re also slow and unpredictable, especially on the kinds of problems we care about at compile time. We don’t just need fast generated code; we need fast compile times and deterministic behavior. Recompiling 2500 pipelines in Photoshop simply isn’t allowed to take hours.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Instead, Halide uses a </a:t>
            </a:r>
            <a:r>
              <a:rPr b="1" lang="en">
                <a:solidFill>
                  <a:schemeClr val="dk1"/>
                </a:solidFill>
              </a:rPr>
              <a:t>bespoke term-rewriting system</a:t>
            </a:r>
            <a:r>
              <a:rPr lang="en">
                <a:solidFill>
                  <a:schemeClr val="dk1"/>
                </a:solidFill>
              </a:rPr>
              <a:t>. It’s not as general, but it’s fast, predictable, and tailored to the algebraic simplifications and bounds reasoning that matter in our domain. This has paid off across the board, especially in </a:t>
            </a:r>
            <a:r>
              <a:rPr b="1" lang="en">
                <a:solidFill>
                  <a:schemeClr val="dk1"/>
                </a:solidFill>
              </a:rPr>
              <a:t>bounds inference and code generation</a:t>
            </a:r>
            <a:r>
              <a:rPr lang="en">
                <a:solidFill>
                  <a:schemeClr val="dk1"/>
                </a:solidFill>
              </a:rPr>
              <a: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Another significant win is Halide’s </a:t>
            </a:r>
            <a:r>
              <a:rPr b="1" lang="en">
                <a:solidFill>
                  <a:schemeClr val="dk1"/>
                </a:solidFill>
              </a:rPr>
              <a:t>fully replaceable runtime</a:t>
            </a:r>
            <a:r>
              <a:rPr lang="en">
                <a:solidFill>
                  <a:schemeClr val="dk1"/>
                </a:solidFill>
              </a:rPr>
              <a:t>. Users can supply their own thread pools, GPU memory managers, command buffers—whatever best integrates with their existing systems. That flexibility has made Halide much easier to adopt in real production environments.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The decision to embed Halide in C++ and Python has paid off in two major ways. First, we get a wide range of tooling—code completion, syntax highlighting, formatting—without having to build or maintain a custom language stack. Second, it makes metaprogramming easy. Since Halide programs are just expressions in the host language, users can write code that generates code using familiar tools and libraries. Embedding gives users a smooth on-ramp with the tooling they already use.</a:t>
            </a:r>
            <a:endParaRPr>
              <a:solidFill>
                <a:schemeClr val="dk1"/>
              </a:solidFill>
            </a:endParaRPr>
          </a:p>
          <a:p>
            <a:pPr indent="0" lvl="0" marL="0" rtl="0" algn="l">
              <a:lnSpc>
                <a:spcPct val="115000"/>
              </a:lnSpc>
              <a:spcBef>
                <a:spcPts val="1200"/>
              </a:spcBef>
              <a:spcAft>
                <a:spcPts val="0"/>
              </a:spcAft>
              <a:buNone/>
            </a:pPr>
            <a:r>
              <a:rPr lang="en">
                <a:solidFill>
                  <a:schemeClr val="dk1"/>
                </a:solidFill>
              </a:rPr>
              <a:t>We’ve carried that philosophy into Halide’s build and packaging ecosystem. Halide builds with CMake, and we ship a proper CMake package for downstreams. Some legacy users still use their own build systems—Google uses Bazel, for example—but we’re increasingly seeing new users adopt the standard CMake setup. Halide is now packaged by Homebrew, Debian, vcpkg, the Arch AUR, and Conda—all maintained by community contributors, and all built on our CMake infra.</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Most recently, we’ve started distributing first-party Halide packages via Python’s pip package manager. You can now install Halide on any platform with a single command, just “pip install halide”. And this isn’t just for Python users. Thanks to the </a:t>
            </a:r>
            <a:r>
              <a:rPr b="1" lang="en">
                <a:solidFill>
                  <a:schemeClr val="dk1"/>
                </a:solidFill>
              </a:rPr>
              <a:t>manylinux</a:t>
            </a:r>
            <a:r>
              <a:rPr lang="en">
                <a:solidFill>
                  <a:schemeClr val="dk1"/>
                </a:solidFill>
              </a:rPr>
              <a:t> standard and tooling, the same package works from C++ as well—finally solving several painful binary distribution issues on Linux.</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435a77f8c1_0_10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435a77f8c1_0_10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Of course, not everything in Halide’s design has worked out perfectly. Some challenges remain.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First, </a:t>
            </a:r>
            <a:r>
              <a:rPr b="1" lang="en">
                <a:solidFill>
                  <a:schemeClr val="dk1"/>
                </a:solidFill>
              </a:rPr>
              <a:t>algorithms and schedules aren’t truly separate</a:t>
            </a:r>
            <a:r>
              <a:rPr lang="en">
                <a:solidFill>
                  <a:schemeClr val="dk1"/>
                </a:solidFill>
              </a:rPr>
              <a:t> in practice. While we describe them as orthogonal, performance tuning often requires modifying the algorithm—splitting pipelines, changing a scatter to a gather, or restructuring a reduction. The abstraction helps, but it isn’t airtight.</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Second, </a:t>
            </a:r>
            <a:r>
              <a:rPr b="1" lang="en">
                <a:solidFill>
                  <a:schemeClr val="dk1"/>
                </a:solidFill>
              </a:rPr>
              <a:t>reductions are still awkward</a:t>
            </a:r>
            <a:r>
              <a:rPr lang="en">
                <a:solidFill>
                  <a:schemeClr val="dk1"/>
                </a:solidFill>
              </a:rPr>
              <a:t>. Update stages and reduction domains work, but they’re ad hoc and often confusing. In some cases, users have to </a:t>
            </a:r>
            <a:r>
              <a:rPr b="1" lang="en">
                <a:solidFill>
                  <a:schemeClr val="dk1"/>
                </a:solidFill>
              </a:rPr>
              <a:t>manually compute bounds and iteration domains</a:t>
            </a:r>
            <a:r>
              <a:rPr lang="en">
                <a:solidFill>
                  <a:schemeClr val="dk1"/>
                </a:solidFill>
              </a:rPr>
              <a:t> from the input shapes—breaking the abstraction and complicating scheduling.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a:solidFill>
                  <a:schemeClr val="dk1"/>
                </a:solidFill>
              </a:rPr>
              <a:t>Debugging remains difficult.</a:t>
            </a:r>
            <a:r>
              <a:rPr lang="en">
                <a:solidFill>
                  <a:schemeClr val="dk1"/>
                </a:solidFill>
              </a:rPr>
              <a:t> Traditional tooling expects line numbers or some other form of source correlation, but Halide doesn’t preserve this through staging and code generation. That makes it hard to trace performance or runtime issues back to their source. But the deeper issue is that </a:t>
            </a:r>
            <a:r>
              <a:rPr b="1" lang="en">
                <a:solidFill>
                  <a:schemeClr val="dk1"/>
                </a:solidFill>
              </a:rPr>
              <a:t>performance engineers need to inspect compiler intermediates</a:t>
            </a:r>
            <a:r>
              <a:rPr lang="en">
                <a:solidFill>
                  <a:schemeClr val="dk1"/>
                </a:solidFill>
              </a:rPr>
              <a:t>—there’s a reason tools like Compiler Explorer are so widely used. With USLs and other metaprogramming-heavy systems, that visibility breaks down further. Bridging the gap between high-level input and low-level output isn’t just a PL problem—it’s also an HCI problem. We need better ways to expose what the compiler is doing, in ways that are understandable and actionable.</a:t>
            </a:r>
            <a:endParaRPr b="1">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And finally, </a:t>
            </a:r>
            <a:r>
              <a:rPr b="1" lang="en">
                <a:solidFill>
                  <a:schemeClr val="dk1"/>
                </a:solidFill>
              </a:rPr>
              <a:t>the build process is complex</a:t>
            </a:r>
            <a:r>
              <a:rPr lang="en">
                <a:solidFill>
                  <a:schemeClr val="dk1"/>
                </a:solidFill>
              </a:rPr>
              <a:t>. You compile your generator with a </a:t>
            </a:r>
            <a:r>
              <a:rPr b="1" lang="en">
                <a:solidFill>
                  <a:schemeClr val="dk1"/>
                </a:solidFill>
              </a:rPr>
              <a:t>host C++ toolchain</a:t>
            </a:r>
            <a:r>
              <a:rPr lang="en">
                <a:solidFill>
                  <a:schemeClr val="dk1"/>
                </a:solidFill>
              </a:rPr>
              <a:t>, run it to generate an object file, and then link it into your application using the </a:t>
            </a:r>
            <a:r>
              <a:rPr b="1" lang="en">
                <a:solidFill>
                  <a:schemeClr val="dk1"/>
                </a:solidFill>
              </a:rPr>
              <a:t>target toolchain</a:t>
            </a:r>
            <a:r>
              <a:rPr lang="en">
                <a:solidFill>
                  <a:schemeClr val="dk1"/>
                </a:solidFill>
              </a:rPr>
              <a:t>. Many C++ build systems—like CMake and Buck—assume that only a single toolchain is present, so cross-compilation or embedded deployment can require significant manual setup.</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These issues don’t prevent adoption outright, but they do introduce friction—and they’re worth keeping in mind if you’re designing your own language or compiler infrastructure.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438275db89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438275db89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Even if every design challenge were solved in theory, real-world reliability still depends on testing. Over the course of building Halide, we’ve learned a lot—both in terms of practical test engineering and how to use formal methods to build confidence in the design.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Let’s start with the practical side.</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Of course, you need unit tests, and they should run on every commit. They’re especially useful during development, but in our experience, they rarely catch regressions later. Most failures come from changes in dependencies—like LLVM—rather than unrelated changes to Halide itself.</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But unit tests aren’t enough. You also need to test </a:t>
            </a:r>
            <a:r>
              <a:rPr b="1" lang="en">
                <a:solidFill>
                  <a:schemeClr val="dk1"/>
                </a:solidFill>
              </a:rPr>
              <a:t>invalid</a:t>
            </a:r>
            <a:r>
              <a:rPr lang="en">
                <a:solidFill>
                  <a:schemeClr val="dk1"/>
                </a:solidFill>
              </a:rPr>
              <a:t> programs and confirm that they fail in the right way. More importantly, you need to test </a:t>
            </a:r>
            <a:r>
              <a:rPr b="1" lang="en">
                <a:solidFill>
                  <a:schemeClr val="dk1"/>
                </a:solidFill>
              </a:rPr>
              <a:t>unexpected</a:t>
            </a:r>
            <a:r>
              <a:rPr lang="en">
                <a:solidFill>
                  <a:schemeClr val="dk1"/>
                </a:solidFill>
              </a:rPr>
              <a:t> programs—the kind nobody would write on purpose. That’s where fuzz testing comes in.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Fuzzing gives you broad coverage and helps avoid writing thousands of hand-crafted tests. It’s also biased toward small reproducers, which makes debugging dramatically easier. But to get real value, fuzz tests need to be </a:t>
            </a:r>
            <a:r>
              <a:rPr b="1" lang="en">
                <a:solidFill>
                  <a:schemeClr val="dk1"/>
                </a:solidFill>
              </a:rPr>
              <a:t>reproducible</a:t>
            </a:r>
            <a:r>
              <a:rPr lang="en">
                <a:solidFill>
                  <a:schemeClr val="dk1"/>
                </a:solidFill>
              </a:rPr>
              <a:t>. They should work across platforms and limit sources of non-determinism. We’ve had good results using a fixed RNG algorithm and logging the seed. When fuzzing finds a real failure, it should be frozen as a unit test to catch regressions down the line.</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And finally, be mindful of developer experience. Slow and flaky tests kill morale and drive contributors away. Good tests should build confidence, not waste time.</a:t>
            </a:r>
            <a:endParaRPr>
              <a:solidFill>
                <a:schemeClr val="dk1"/>
              </a:solidFill>
            </a:endParaRPr>
          </a:p>
          <a:p>
            <a:pPr indent="0" lvl="0" marL="0" rtl="0" algn="l">
              <a:lnSpc>
                <a:spcPct val="115000"/>
              </a:lnSpc>
              <a:spcBef>
                <a:spcPts val="1200"/>
              </a:spcBef>
              <a:spcAft>
                <a:spcPts val="1200"/>
              </a:spcAft>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reinking@adob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drive.google.com/file/d/1zasVBJdOXggvHrnMZPxrpft-Pj5vpnfd/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Halide</a:t>
            </a:r>
            <a:endParaRPr/>
          </a:p>
        </p:txBody>
      </p:sp>
      <p:sp>
        <p:nvSpPr>
          <p:cNvPr id="60" name="Google Shape;60;p13"/>
          <p:cNvSpPr txBox="1"/>
          <p:nvPr>
            <p:ph idx="1" type="subTitle"/>
          </p:nvPr>
        </p:nvSpPr>
        <p:spPr>
          <a:xfrm>
            <a:off x="510450" y="3182325"/>
            <a:ext cx="4536300" cy="1463400"/>
          </a:xfrm>
          <a:prstGeom prst="rect">
            <a:avLst/>
          </a:prstGeom>
        </p:spPr>
        <p:txBody>
          <a:bodyPr anchorCtr="0" anchor="t" bIns="91425" lIns="91425" spcFirstLastPara="1" rIns="91425" wrap="square" tIns="91425">
            <a:normAutofit fontScale="70000"/>
          </a:bodyPr>
          <a:lstStyle/>
          <a:p>
            <a:pPr indent="0" lvl="0" marL="0" rtl="0" algn="l">
              <a:spcBef>
                <a:spcPts val="0"/>
              </a:spcBef>
              <a:spcAft>
                <a:spcPts val="0"/>
              </a:spcAft>
              <a:buNone/>
            </a:pPr>
            <a:r>
              <a:rPr lang="en"/>
              <a:t>Industrial experience, design retrospective, and future directions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User-Schedulable Languages Workshop 2025</a:t>
            </a:r>
            <a:endParaRPr/>
          </a:p>
          <a:p>
            <a:pPr indent="0" lvl="0" marL="0" rtl="0" algn="l">
              <a:spcBef>
                <a:spcPts val="0"/>
              </a:spcBef>
              <a:spcAft>
                <a:spcPts val="0"/>
              </a:spcAft>
              <a:buNone/>
            </a:pPr>
            <a:r>
              <a:rPr lang="en"/>
              <a:t>Rotterdam, Netherlands</a:t>
            </a:r>
            <a:endParaRPr/>
          </a:p>
        </p:txBody>
      </p:sp>
      <p:sp>
        <p:nvSpPr>
          <p:cNvPr id="61" name="Google Shape;61;p13"/>
          <p:cNvSpPr txBox="1"/>
          <p:nvPr>
            <p:ph idx="1" type="subTitle"/>
          </p:nvPr>
        </p:nvSpPr>
        <p:spPr>
          <a:xfrm>
            <a:off x="5724775" y="3182325"/>
            <a:ext cx="2908500" cy="1463400"/>
          </a:xfrm>
          <a:prstGeom prst="rect">
            <a:avLst/>
          </a:prstGeom>
        </p:spPr>
        <p:txBody>
          <a:bodyPr anchorCtr="0" anchor="t" bIns="91425" lIns="91425" spcFirstLastPara="1" rIns="91425" wrap="square" tIns="91425">
            <a:normAutofit fontScale="70000"/>
          </a:bodyPr>
          <a:lstStyle/>
          <a:p>
            <a:pPr indent="0" lvl="0" marL="0" rtl="0" algn="l">
              <a:spcBef>
                <a:spcPts val="0"/>
              </a:spcBef>
              <a:spcAft>
                <a:spcPts val="0"/>
              </a:spcAft>
              <a:buNone/>
            </a:pPr>
            <a:r>
              <a:rPr b="1" lang="en"/>
              <a:t>Alex Reinking</a:t>
            </a:r>
            <a:endParaRPr b="1"/>
          </a:p>
          <a:p>
            <a:pPr indent="0" lvl="0" marL="0" rtl="0" algn="l">
              <a:spcBef>
                <a:spcPts val="0"/>
              </a:spcBef>
              <a:spcAft>
                <a:spcPts val="0"/>
              </a:spcAft>
              <a:buNone/>
            </a:pPr>
            <a:r>
              <a:t/>
            </a:r>
            <a:endParaRPr b="1"/>
          </a:p>
          <a:p>
            <a:pPr indent="0" lvl="0" marL="0" rtl="0" algn="l">
              <a:spcBef>
                <a:spcPts val="0"/>
              </a:spcBef>
              <a:spcAft>
                <a:spcPts val="0"/>
              </a:spcAft>
              <a:buNone/>
            </a:pPr>
            <a:r>
              <a:rPr b="1" lang="en"/>
              <a:t>Email: </a:t>
            </a:r>
            <a:r>
              <a:rPr lang="en" u="sng">
                <a:solidFill>
                  <a:schemeClr val="hlink"/>
                </a:solidFill>
                <a:hlinkClick r:id="rId3"/>
              </a:rPr>
              <a:t>areinking@adobe.com</a:t>
            </a:r>
            <a:endParaRPr/>
          </a:p>
          <a:p>
            <a:pPr indent="0" lvl="0" marL="0" rtl="0" algn="l">
              <a:spcBef>
                <a:spcPts val="0"/>
              </a:spcBef>
              <a:spcAft>
                <a:spcPts val="0"/>
              </a:spcAft>
              <a:buNone/>
            </a:pPr>
            <a:r>
              <a:rPr b="1" lang="en"/>
              <a:t>GitHub:</a:t>
            </a:r>
            <a:r>
              <a:rPr lang="en"/>
              <a:t> @alexreinking</a:t>
            </a:r>
            <a:endParaRPr/>
          </a:p>
          <a:p>
            <a:pPr indent="0" lvl="0" marL="0" rtl="0" algn="l">
              <a:spcBef>
                <a:spcPts val="0"/>
              </a:spcBef>
              <a:spcAft>
                <a:spcPts val="0"/>
              </a:spcAft>
              <a:buNone/>
            </a:pPr>
            <a:r>
              <a:rPr b="1" lang="en"/>
              <a:t>Website:</a:t>
            </a:r>
            <a:r>
              <a:rPr lang="en"/>
              <a:t> alexreinking.com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Testing &amp; Reliability — Theoretical and Formal Challenges</a:t>
            </a:r>
            <a:endParaRPr/>
          </a:p>
        </p:txBody>
      </p:sp>
      <p:sp>
        <p:nvSpPr>
          <p:cNvPr id="116" name="Google Shape;116;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Formal verification can eliminate entire classes of bugs</a:t>
            </a:r>
            <a:endParaRPr b="1"/>
          </a:p>
          <a:p>
            <a:pPr indent="-317500" lvl="1" marL="914400" rtl="0" algn="l">
              <a:spcBef>
                <a:spcPts val="0"/>
              </a:spcBef>
              <a:spcAft>
                <a:spcPts val="0"/>
              </a:spcAft>
              <a:buSzPts val="1400"/>
              <a:buChar char="○"/>
            </a:pPr>
            <a:r>
              <a:rPr lang="en"/>
              <a:t>But only if the spec is right</a:t>
            </a:r>
            <a:endParaRPr/>
          </a:p>
          <a:p>
            <a:pPr indent="-342900" lvl="0" marL="457200" rtl="0" algn="l">
              <a:spcBef>
                <a:spcPts val="0"/>
              </a:spcBef>
              <a:spcAft>
                <a:spcPts val="0"/>
              </a:spcAft>
              <a:buSzPts val="1800"/>
              <a:buChar char="●"/>
            </a:pPr>
            <a:r>
              <a:rPr b="1" lang="en"/>
              <a:t>Verified components still benefit from fuzzing</a:t>
            </a:r>
            <a:endParaRPr b="1"/>
          </a:p>
          <a:p>
            <a:pPr indent="-317500" lvl="1" marL="914400" rtl="0" algn="l">
              <a:spcBef>
                <a:spcPts val="0"/>
              </a:spcBef>
              <a:spcAft>
                <a:spcPts val="0"/>
              </a:spcAft>
              <a:buSzPts val="1400"/>
              <a:buChar char="○"/>
            </a:pPr>
            <a:r>
              <a:rPr lang="en"/>
              <a:t>Fuzz finds issues outside the formal model</a:t>
            </a:r>
            <a:endParaRPr/>
          </a:p>
          <a:p>
            <a:pPr indent="-342900" lvl="0" marL="457200" rtl="0" algn="l">
              <a:spcBef>
                <a:spcPts val="0"/>
              </a:spcBef>
              <a:spcAft>
                <a:spcPts val="0"/>
              </a:spcAft>
              <a:buSzPts val="1800"/>
              <a:buChar char="●"/>
            </a:pPr>
            <a:r>
              <a:rPr b="1" lang="en"/>
              <a:t>Real-world users write "golden" tests</a:t>
            </a:r>
            <a:endParaRPr b="1"/>
          </a:p>
          <a:p>
            <a:pPr indent="-317500" lvl="1" marL="914400" rtl="0" algn="l">
              <a:spcBef>
                <a:spcPts val="0"/>
              </a:spcBef>
              <a:spcAft>
                <a:spcPts val="0"/>
              </a:spcAft>
              <a:buSzPts val="1400"/>
              <a:buChar char="○"/>
            </a:pPr>
            <a:r>
              <a:rPr lang="en"/>
              <a:t>Often opaque, fragile, and based on legacy behavior</a:t>
            </a:r>
            <a:endParaRPr/>
          </a:p>
          <a:p>
            <a:pPr indent="-317500" lvl="1" marL="914400" rtl="0" algn="l">
              <a:spcBef>
                <a:spcPts val="0"/>
              </a:spcBef>
              <a:spcAft>
                <a:spcPts val="0"/>
              </a:spcAft>
              <a:buSzPts val="1400"/>
              <a:buChar char="○"/>
            </a:pPr>
            <a:r>
              <a:rPr lang="en"/>
              <a:t>May compare output by checksum or float-equality</a:t>
            </a:r>
            <a:endParaRPr/>
          </a:p>
          <a:p>
            <a:pPr indent="-342900" lvl="0" marL="457200" rtl="0" algn="l">
              <a:spcBef>
                <a:spcPts val="0"/>
              </a:spcBef>
              <a:spcAft>
                <a:spcPts val="0"/>
              </a:spcAft>
              <a:buSzPts val="1800"/>
              <a:buChar char="●"/>
            </a:pPr>
            <a:r>
              <a:rPr b="1" lang="en"/>
              <a:t>Floating point fragility is unavoidable</a:t>
            </a:r>
            <a:endParaRPr b="1"/>
          </a:p>
          <a:p>
            <a:pPr indent="-317500" lvl="1" marL="914400" rtl="0" algn="l">
              <a:spcBef>
                <a:spcPts val="0"/>
              </a:spcBef>
              <a:spcAft>
                <a:spcPts val="0"/>
              </a:spcAft>
              <a:buSzPts val="1400"/>
              <a:buChar char="○"/>
            </a:pPr>
            <a:r>
              <a:rPr lang="en"/>
              <a:t>Thresholding doesn’t always work</a:t>
            </a:r>
            <a:endParaRPr/>
          </a:p>
          <a:p>
            <a:pPr indent="-317500" lvl="1" marL="914400" rtl="0" algn="l">
              <a:spcBef>
                <a:spcPts val="0"/>
              </a:spcBef>
              <a:spcAft>
                <a:spcPts val="0"/>
              </a:spcAft>
              <a:buSzPts val="1400"/>
              <a:buChar char="○"/>
            </a:pPr>
            <a:r>
              <a:rPr lang="en"/>
              <a:t>Deterministic mode helps, but isn't realistic</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ML inference driving future work</a:t>
            </a:r>
            <a:endParaRPr b="1"/>
          </a:p>
          <a:p>
            <a:pPr indent="-317500" lvl="1" marL="914400" rtl="0" algn="l">
              <a:spcBef>
                <a:spcPts val="0"/>
              </a:spcBef>
              <a:spcAft>
                <a:spcPts val="0"/>
              </a:spcAft>
              <a:buSzPts val="1400"/>
              <a:buChar char="○"/>
            </a:pPr>
            <a:r>
              <a:rPr lang="en"/>
              <a:t>Especially important on edge devices.</a:t>
            </a:r>
            <a:endParaRPr/>
          </a:p>
          <a:p>
            <a:pPr indent="-317500" lvl="1" marL="914400" rtl="0" algn="l">
              <a:spcBef>
                <a:spcPts val="0"/>
              </a:spcBef>
              <a:spcAft>
                <a:spcPts val="0"/>
              </a:spcAft>
              <a:buSzPts val="1400"/>
              <a:buChar char="○"/>
            </a:pPr>
            <a:r>
              <a:rPr lang="en"/>
              <a:t>Torch Inductor has an experimental Halide backend</a:t>
            </a:r>
            <a:endParaRPr/>
          </a:p>
          <a:p>
            <a:pPr indent="-342900" lvl="0" marL="457200" rtl="0" algn="l">
              <a:spcBef>
                <a:spcPts val="0"/>
              </a:spcBef>
              <a:spcAft>
                <a:spcPts val="0"/>
              </a:spcAft>
              <a:buSzPts val="1800"/>
              <a:buChar char="●"/>
            </a:pPr>
            <a:r>
              <a:rPr b="1" lang="en"/>
              <a:t>New language features:</a:t>
            </a:r>
            <a:endParaRPr b="1"/>
          </a:p>
          <a:p>
            <a:pPr indent="-317500" lvl="1" marL="914400" rtl="0" algn="l">
              <a:spcBef>
                <a:spcPts val="0"/>
              </a:spcBef>
              <a:spcAft>
                <a:spcPts val="0"/>
              </a:spcAft>
              <a:buSzPts val="1400"/>
              <a:buChar char="○"/>
            </a:pPr>
            <a:r>
              <a:rPr lang="en"/>
              <a:t>Caching (e.g. for KV caches)</a:t>
            </a:r>
            <a:endParaRPr/>
          </a:p>
          <a:p>
            <a:pPr indent="-317500" lvl="1" marL="914400" rtl="0" algn="l">
              <a:spcBef>
                <a:spcPts val="0"/>
              </a:spcBef>
              <a:spcAft>
                <a:spcPts val="0"/>
              </a:spcAft>
              <a:buSzPts val="1400"/>
              <a:buChar char="○"/>
            </a:pPr>
            <a:r>
              <a:rPr lang="en"/>
              <a:t>Tiled storage</a:t>
            </a:r>
            <a:endParaRPr/>
          </a:p>
          <a:p>
            <a:pPr indent="-317500" lvl="1" marL="914400" rtl="0" algn="l">
              <a:spcBef>
                <a:spcPts val="0"/>
              </a:spcBef>
              <a:spcAft>
                <a:spcPts val="0"/>
              </a:spcAft>
              <a:buSzPts val="1400"/>
              <a:buChar char="○"/>
            </a:pPr>
            <a:r>
              <a:rPr lang="en"/>
              <a:t>User-scheduled approximation</a:t>
            </a:r>
            <a:endParaRPr/>
          </a:p>
          <a:p>
            <a:pPr indent="-317500" lvl="1" marL="914400" rtl="0" algn="l">
              <a:spcBef>
                <a:spcPts val="0"/>
              </a:spcBef>
              <a:spcAft>
                <a:spcPts val="0"/>
              </a:spcAft>
              <a:buSzPts val="1400"/>
              <a:buChar char="○"/>
            </a:pPr>
            <a:r>
              <a:rPr lang="en"/>
              <a:t>Code outlining / deduplication</a:t>
            </a:r>
            <a:endParaRPr/>
          </a:p>
          <a:p>
            <a:pPr indent="-317500" lvl="1" marL="914400" rtl="0" algn="l">
              <a:spcBef>
                <a:spcPts val="0"/>
              </a:spcBef>
              <a:spcAft>
                <a:spcPts val="0"/>
              </a:spcAft>
              <a:buSzPts val="1400"/>
              <a:buChar char="○"/>
            </a:pPr>
            <a:r>
              <a:rPr lang="en"/>
              <a:t>Offline computation</a:t>
            </a:r>
            <a:endParaRPr/>
          </a:p>
          <a:p>
            <a:pPr indent="-342900" lvl="0" marL="457200" rtl="0" algn="l">
              <a:spcBef>
                <a:spcPts val="0"/>
              </a:spcBef>
              <a:spcAft>
                <a:spcPts val="0"/>
              </a:spcAft>
              <a:buSzPts val="1800"/>
              <a:buChar char="●"/>
            </a:pPr>
            <a:r>
              <a:rPr b="1" lang="en"/>
              <a:t>New hardware backends:</a:t>
            </a:r>
            <a:endParaRPr b="1"/>
          </a:p>
          <a:p>
            <a:pPr indent="-317500" lvl="1" marL="914400" rtl="0" algn="l">
              <a:spcBef>
                <a:spcPts val="0"/>
              </a:spcBef>
              <a:spcAft>
                <a:spcPts val="0"/>
              </a:spcAft>
              <a:buSzPts val="1400"/>
              <a:buChar char="○"/>
            </a:pPr>
            <a:r>
              <a:rPr lang="en"/>
              <a:t>Tensor Cores</a:t>
            </a:r>
            <a:endParaRPr/>
          </a:p>
          <a:p>
            <a:pPr indent="-317500" lvl="1" marL="914400" rtl="0" algn="l">
              <a:spcBef>
                <a:spcPts val="0"/>
              </a:spcBef>
              <a:spcAft>
                <a:spcPts val="0"/>
              </a:spcAft>
              <a:buSzPts val="1400"/>
              <a:buChar char="○"/>
            </a:pPr>
            <a:r>
              <a:rPr lang="en"/>
              <a:t>Custom accelerators</a:t>
            </a:r>
            <a:endParaRPr/>
          </a:p>
        </p:txBody>
      </p:sp>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Future directions for Halide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id="66" name="Google Shape;66;p14" title="parallel.mp4">
            <a:hlinkClick r:id="rId3"/>
          </p:cNvPr>
          <p:cNvPicPr preferRelativeResize="0"/>
          <p:nvPr/>
        </p:nvPicPr>
        <p:blipFill>
          <a:blip r:embed="rId4">
            <a:alphaModFix/>
          </a:blip>
          <a:stretch>
            <a:fillRect/>
          </a:stretch>
        </p:blipFill>
        <p:spPr>
          <a:xfrm>
            <a:off x="0" y="0"/>
            <a:ext cx="9144000" cy="2923275"/>
          </a:xfrm>
          <a:prstGeom prst="rect">
            <a:avLst/>
          </a:prstGeom>
          <a:noFill/>
          <a:ln>
            <a:noFill/>
          </a:ln>
        </p:spPr>
      </p:pic>
      <p:sp>
        <p:nvSpPr>
          <p:cNvPr id="67" name="Google Shape;67;p14"/>
          <p:cNvSpPr txBox="1"/>
          <p:nvPr/>
        </p:nvSpPr>
        <p:spPr>
          <a:xfrm>
            <a:off x="314525" y="2928150"/>
            <a:ext cx="4257600" cy="2063100"/>
          </a:xfrm>
          <a:prstGeom prst="rect">
            <a:avLst/>
          </a:prstGeom>
          <a:noFill/>
          <a:ln>
            <a:noFill/>
          </a:ln>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input_16</a:t>
            </a:r>
            <a:r>
              <a:rPr lang="en" sz="1800">
                <a:solidFill>
                  <a:schemeClr val="accent3"/>
                </a:solidFill>
                <a:latin typeface="Source Code Pro"/>
                <a:ea typeface="Source Code Pro"/>
                <a:cs typeface="Source Code Pro"/>
                <a:sym typeface="Source Code Pro"/>
              </a:rPr>
              <a:t>(x, y) = cast&lt;</a:t>
            </a:r>
            <a:r>
              <a:rPr lang="en" sz="1800">
                <a:solidFill>
                  <a:srgbClr val="E69138"/>
                </a:solidFill>
                <a:latin typeface="Source Code Pro"/>
                <a:ea typeface="Source Code Pro"/>
                <a:cs typeface="Source Code Pro"/>
                <a:sym typeface="Source Code Pro"/>
              </a:rPr>
              <a:t>uint16_t</a:t>
            </a:r>
            <a:r>
              <a:rPr lang="en" sz="1800">
                <a:solidFill>
                  <a:schemeClr val="accent3"/>
                </a:solidFill>
                <a:latin typeface="Source Code Pro"/>
                <a:ea typeface="Source Code Pro"/>
                <a:cs typeface="Source Code Pro"/>
                <a:sym typeface="Source Code Pro"/>
              </a:rPr>
              <a:t>&gt;(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repeat_edge(</a:t>
            </a:r>
            <a:r>
              <a:rPr lang="en" sz="1800">
                <a:solidFill>
                  <a:schemeClr val="dk2"/>
                </a:solidFill>
                <a:latin typeface="Source Code Pro"/>
                <a:ea typeface="Source Code Pro"/>
                <a:cs typeface="Source Code Pro"/>
                <a:sym typeface="Source Code Pro"/>
              </a:rPr>
              <a:t>input</a:t>
            </a:r>
            <a:r>
              <a:rPr lang="en" sz="1800">
                <a:solidFill>
                  <a:schemeClr val="accent3"/>
                </a:solidFill>
                <a:latin typeface="Source Code Pro"/>
                <a:ea typeface="Source Code Pro"/>
                <a:cs typeface="Source Code Pro"/>
                <a:sym typeface="Source Code Pro"/>
              </a:rPr>
              <a:t>)(x, y));</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blur_x</a:t>
            </a:r>
            <a:r>
              <a:rPr lang="en" sz="1800">
                <a:solidFill>
                  <a:schemeClr val="accent3"/>
                </a:solidFill>
                <a:latin typeface="Source Code Pro"/>
                <a:ea typeface="Source Code Pro"/>
                <a:cs typeface="Source Code Pro"/>
                <a:sym typeface="Source Code Pro"/>
              </a:rPr>
              <a:t>(x, y) = (</a:t>
            </a:r>
            <a:r>
              <a:rPr lang="en" sz="1800">
                <a:solidFill>
                  <a:schemeClr val="dk2"/>
                </a:solidFill>
                <a:latin typeface="Source Code Pro"/>
                <a:ea typeface="Source Code Pro"/>
                <a:cs typeface="Source Code Pro"/>
                <a:sym typeface="Source Code Pro"/>
              </a:rPr>
              <a:t>input_16</a:t>
            </a:r>
            <a:r>
              <a:rPr lang="en" sz="1800">
                <a:solidFill>
                  <a:schemeClr val="accent3"/>
                </a:solidFill>
                <a:latin typeface="Source Code Pro"/>
                <a:ea typeface="Source Code Pro"/>
                <a:cs typeface="Source Code Pro"/>
                <a:sym typeface="Source Code Pro"/>
              </a:rPr>
              <a:t>(x-</a:t>
            </a:r>
            <a:r>
              <a:rPr lang="en" sz="1800">
                <a:solidFill>
                  <a:srgbClr val="3C78D8"/>
                </a:solidFill>
                <a:latin typeface="Source Code Pro"/>
                <a:ea typeface="Source Code Pro"/>
                <a:cs typeface="Source Code Pro"/>
                <a:sym typeface="Source Code Pro"/>
              </a:rPr>
              <a:t>1</a:t>
            </a:r>
            <a:r>
              <a:rPr lang="en" sz="1800">
                <a:solidFill>
                  <a:schemeClr val="accent3"/>
                </a:solidFill>
                <a:latin typeface="Source Code Pro"/>
                <a:ea typeface="Source Code Pro"/>
                <a:cs typeface="Source Code Pro"/>
                <a:sym typeface="Source Code Pro"/>
              </a:rPr>
              <a:t>, y)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a:t>
            </a:r>
            <a:r>
              <a:rPr lang="en" sz="1800">
                <a:solidFill>
                  <a:schemeClr val="dk2"/>
                </a:solidFill>
                <a:latin typeface="Source Code Pro"/>
                <a:ea typeface="Source Code Pro"/>
                <a:cs typeface="Source Code Pro"/>
                <a:sym typeface="Source Code Pro"/>
              </a:rPr>
              <a:t>input_16</a:t>
            </a:r>
            <a:r>
              <a:rPr lang="en" sz="1800">
                <a:solidFill>
                  <a:schemeClr val="accent3"/>
                </a:solidFill>
                <a:latin typeface="Source Code Pro"/>
                <a:ea typeface="Source Code Pro"/>
                <a:cs typeface="Source Code Pro"/>
                <a:sym typeface="Source Code Pro"/>
              </a:rPr>
              <a:t>(x, y) +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a:t>
            </a:r>
            <a:r>
              <a:rPr lang="en" sz="1800">
                <a:solidFill>
                  <a:schemeClr val="dk2"/>
                </a:solidFill>
                <a:latin typeface="Source Code Pro"/>
                <a:ea typeface="Source Code Pro"/>
                <a:cs typeface="Source Code Pro"/>
                <a:sym typeface="Source Code Pro"/>
              </a:rPr>
              <a:t>input_16</a:t>
            </a:r>
            <a:r>
              <a:rPr lang="en" sz="1800">
                <a:solidFill>
                  <a:schemeClr val="accent3"/>
                </a:solidFill>
                <a:latin typeface="Source Code Pro"/>
                <a:ea typeface="Source Code Pro"/>
                <a:cs typeface="Source Code Pro"/>
                <a:sym typeface="Source Code Pro"/>
              </a:rPr>
              <a:t>(x+</a:t>
            </a:r>
            <a:r>
              <a:rPr lang="en" sz="1800">
                <a:solidFill>
                  <a:srgbClr val="3C78D8"/>
                </a:solidFill>
                <a:latin typeface="Source Code Pro"/>
                <a:ea typeface="Source Code Pro"/>
                <a:cs typeface="Source Code Pro"/>
                <a:sym typeface="Source Code Pro"/>
              </a:rPr>
              <a:t>1</a:t>
            </a:r>
            <a:r>
              <a:rPr lang="en" sz="1800">
                <a:solidFill>
                  <a:schemeClr val="accent3"/>
                </a:solidFill>
                <a:latin typeface="Source Code Pro"/>
                <a:ea typeface="Source Code Pro"/>
                <a:cs typeface="Source Code Pro"/>
                <a:sym typeface="Source Code Pro"/>
              </a:rPr>
              <a:t>, y))/</a:t>
            </a:r>
            <a:r>
              <a:rPr lang="en" sz="1800">
                <a:solidFill>
                  <a:srgbClr val="3C78D8"/>
                </a:solidFill>
                <a:latin typeface="Source Code Pro"/>
                <a:ea typeface="Source Code Pro"/>
                <a:cs typeface="Source Code Pro"/>
                <a:sym typeface="Source Code Pro"/>
              </a:rPr>
              <a:t>3</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result</a:t>
            </a:r>
            <a:r>
              <a:rPr lang="en" sz="1800">
                <a:solidFill>
                  <a:schemeClr val="accent3"/>
                </a:solidFill>
                <a:latin typeface="Source Code Pro"/>
                <a:ea typeface="Source Code Pro"/>
                <a:cs typeface="Source Code Pro"/>
                <a:sym typeface="Source Code Pro"/>
              </a:rPr>
              <a:t>(x, y) = cast&lt;</a:t>
            </a:r>
            <a:r>
              <a:rPr lang="en" sz="1800">
                <a:solidFill>
                  <a:srgbClr val="E69138"/>
                </a:solidFill>
                <a:latin typeface="Source Code Pro"/>
                <a:ea typeface="Source Code Pro"/>
                <a:cs typeface="Source Code Pro"/>
                <a:sym typeface="Source Code Pro"/>
              </a:rPr>
              <a:t>uint8_t</a:t>
            </a:r>
            <a:r>
              <a:rPr lang="en" sz="1800">
                <a:solidFill>
                  <a:schemeClr val="accent3"/>
                </a:solidFill>
                <a:latin typeface="Source Code Pro"/>
                <a:ea typeface="Source Code Pro"/>
                <a:cs typeface="Source Code Pro"/>
                <a:sym typeface="Source Code Pro"/>
              </a:rPr>
              <a:t>&gt;(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a:t>
            </a:r>
            <a:r>
              <a:rPr lang="en" sz="1800">
                <a:solidFill>
                  <a:schemeClr val="dk2"/>
                </a:solidFill>
                <a:latin typeface="Source Code Pro"/>
                <a:ea typeface="Source Code Pro"/>
                <a:cs typeface="Source Code Pro"/>
                <a:sym typeface="Source Code Pro"/>
              </a:rPr>
              <a:t>blur_x</a:t>
            </a:r>
            <a:r>
              <a:rPr lang="en" sz="1800">
                <a:solidFill>
                  <a:schemeClr val="accent3"/>
                </a:solidFill>
                <a:latin typeface="Source Code Pro"/>
                <a:ea typeface="Source Code Pro"/>
                <a:cs typeface="Source Code Pro"/>
                <a:sym typeface="Source Code Pro"/>
              </a:rPr>
              <a:t>(x, y-</a:t>
            </a:r>
            <a:r>
              <a:rPr lang="en" sz="1800">
                <a:solidFill>
                  <a:srgbClr val="3C78D8"/>
                </a:solidFill>
                <a:latin typeface="Source Code Pro"/>
                <a:ea typeface="Source Code Pro"/>
                <a:cs typeface="Source Code Pro"/>
                <a:sym typeface="Source Code Pro"/>
              </a:rPr>
              <a:t>1</a:t>
            </a:r>
            <a:r>
              <a:rPr lang="en" sz="1800">
                <a:solidFill>
                  <a:schemeClr val="accent3"/>
                </a:solidFill>
                <a:latin typeface="Source Code Pro"/>
                <a:ea typeface="Source Code Pro"/>
                <a:cs typeface="Source Code Pro"/>
                <a:sym typeface="Source Code Pro"/>
              </a:rPr>
              <a:t>)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a:t>
            </a:r>
            <a:r>
              <a:rPr lang="en" sz="1800">
                <a:solidFill>
                  <a:schemeClr val="dk2"/>
                </a:solidFill>
                <a:latin typeface="Source Code Pro"/>
                <a:ea typeface="Source Code Pro"/>
                <a:cs typeface="Source Code Pro"/>
                <a:sym typeface="Source Code Pro"/>
              </a:rPr>
              <a:t>blur_x</a:t>
            </a:r>
            <a:r>
              <a:rPr lang="en" sz="1800">
                <a:solidFill>
                  <a:schemeClr val="accent3"/>
                </a:solidFill>
                <a:latin typeface="Source Code Pro"/>
                <a:ea typeface="Source Code Pro"/>
                <a:cs typeface="Source Code Pro"/>
                <a:sym typeface="Source Code Pro"/>
              </a:rPr>
              <a:t>(x, y) +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a:t>
            </a:r>
            <a:r>
              <a:rPr lang="en" sz="1800">
                <a:solidFill>
                  <a:schemeClr val="dk2"/>
                </a:solidFill>
                <a:latin typeface="Source Code Pro"/>
                <a:ea typeface="Source Code Pro"/>
                <a:cs typeface="Source Code Pro"/>
                <a:sym typeface="Source Code Pro"/>
              </a:rPr>
              <a:t>blur_x</a:t>
            </a:r>
            <a:r>
              <a:rPr lang="en" sz="1800">
                <a:solidFill>
                  <a:schemeClr val="accent3"/>
                </a:solidFill>
                <a:latin typeface="Source Code Pro"/>
                <a:ea typeface="Source Code Pro"/>
                <a:cs typeface="Source Code Pro"/>
                <a:sym typeface="Source Code Pro"/>
              </a:rPr>
              <a:t>(x, y+</a:t>
            </a:r>
            <a:r>
              <a:rPr lang="en" sz="1800">
                <a:solidFill>
                  <a:srgbClr val="3C78D8"/>
                </a:solidFill>
                <a:latin typeface="Source Code Pro"/>
                <a:ea typeface="Source Code Pro"/>
                <a:cs typeface="Source Code Pro"/>
                <a:sym typeface="Source Code Pro"/>
              </a:rPr>
              <a:t>1</a:t>
            </a:r>
            <a:r>
              <a:rPr lang="en" sz="1800">
                <a:solidFill>
                  <a:schemeClr val="accent3"/>
                </a:solidFill>
                <a:latin typeface="Source Code Pro"/>
                <a:ea typeface="Source Code Pro"/>
                <a:cs typeface="Source Code Pro"/>
                <a:sym typeface="Source Code Pro"/>
              </a:rPr>
              <a:t>))/</a:t>
            </a:r>
            <a:r>
              <a:rPr lang="en" sz="1800">
                <a:solidFill>
                  <a:srgbClr val="3C78D8"/>
                </a:solidFill>
                <a:latin typeface="Source Code Pro"/>
                <a:ea typeface="Source Code Pro"/>
                <a:cs typeface="Source Code Pro"/>
                <a:sym typeface="Source Code Pro"/>
              </a:rPr>
              <a:t>3</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p:txBody>
      </p:sp>
      <p:sp>
        <p:nvSpPr>
          <p:cNvPr id="68" name="Google Shape;68;p14"/>
          <p:cNvSpPr txBox="1"/>
          <p:nvPr/>
        </p:nvSpPr>
        <p:spPr>
          <a:xfrm>
            <a:off x="4833350" y="2928150"/>
            <a:ext cx="4257600" cy="2063100"/>
          </a:xfrm>
          <a:prstGeom prst="rect">
            <a:avLst/>
          </a:prstGeom>
          <a:noFill/>
          <a:ln>
            <a:noFill/>
          </a:ln>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result</a:t>
            </a:r>
            <a:r>
              <a:rPr lang="en" sz="1800">
                <a:solidFill>
                  <a:schemeClr val="accent3"/>
                </a:solidFill>
                <a:latin typeface="Source Code Pro"/>
                <a:ea typeface="Source Code Pro"/>
                <a:cs typeface="Source Code Pro"/>
                <a:sym typeface="Source Code Pro"/>
              </a:rPr>
              <a:t>.compute_root()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.tile(x, y, xi, yi, </a:t>
            </a:r>
            <a:r>
              <a:rPr lang="en" sz="1800">
                <a:solidFill>
                  <a:srgbClr val="3C78D8"/>
                </a:solidFill>
                <a:latin typeface="Source Code Pro"/>
                <a:ea typeface="Source Code Pro"/>
                <a:cs typeface="Source Code Pro"/>
                <a:sym typeface="Source Code Pro"/>
              </a:rPr>
              <a:t>128</a:t>
            </a:r>
            <a:r>
              <a:rPr lang="en" sz="1800">
                <a:solidFill>
                  <a:schemeClr val="accent3"/>
                </a:solidFill>
                <a:latin typeface="Source Code Pro"/>
                <a:ea typeface="Source Code Pro"/>
                <a:cs typeface="Source Code Pro"/>
                <a:sym typeface="Source Code Pro"/>
              </a:rPr>
              <a:t>, </a:t>
            </a:r>
            <a:r>
              <a:rPr lang="en" sz="1800">
                <a:solidFill>
                  <a:srgbClr val="3C78D8"/>
                </a:solidFill>
                <a:latin typeface="Source Code Pro"/>
                <a:ea typeface="Source Code Pro"/>
                <a:cs typeface="Source Code Pro"/>
                <a:sym typeface="Source Code Pro"/>
              </a:rPr>
              <a:t>24</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.parallel(y)</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.vectorize(xi, </a:t>
            </a:r>
            <a:r>
              <a:rPr lang="en" sz="1800">
                <a:solidFill>
                  <a:srgbClr val="3C78D8"/>
                </a:solidFill>
                <a:latin typeface="Source Code Pro"/>
                <a:ea typeface="Source Code Pro"/>
                <a:cs typeface="Source Code Pro"/>
                <a:sym typeface="Source Code Pro"/>
              </a:rPr>
              <a:t>32</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blur_x</a:t>
            </a:r>
            <a:r>
              <a:rPr lang="en" sz="1800">
                <a:solidFill>
                  <a:schemeClr val="accent3"/>
                </a:solidFill>
                <a:latin typeface="Source Code Pro"/>
                <a:ea typeface="Source Code Pro"/>
                <a:cs typeface="Source Code Pro"/>
                <a:sym typeface="Source Code Pro"/>
              </a:rPr>
              <a:t>.compute_at(</a:t>
            </a:r>
            <a:r>
              <a:rPr lang="en" sz="1800">
                <a:solidFill>
                  <a:schemeClr val="dk2"/>
                </a:solidFill>
                <a:latin typeface="Source Code Pro"/>
                <a:ea typeface="Source Code Pro"/>
                <a:cs typeface="Source Code Pro"/>
                <a:sym typeface="Source Code Pro"/>
              </a:rPr>
              <a:t>result</a:t>
            </a:r>
            <a:r>
              <a:rPr lang="en" sz="1800">
                <a:solidFill>
                  <a:schemeClr val="accent3"/>
                </a:solidFill>
                <a:latin typeface="Source Code Pro"/>
                <a:ea typeface="Source Code Pro"/>
                <a:cs typeface="Source Code Pro"/>
                <a:sym typeface="Source Code Pro"/>
              </a:rPr>
              <a:t>, yi)</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.store_at(</a:t>
            </a:r>
            <a:r>
              <a:rPr lang="en" sz="1800">
                <a:solidFill>
                  <a:schemeClr val="dk2"/>
                </a:solidFill>
                <a:latin typeface="Source Code Pro"/>
                <a:ea typeface="Source Code Pro"/>
                <a:cs typeface="Source Code Pro"/>
                <a:sym typeface="Source Code Pro"/>
              </a:rPr>
              <a:t>result</a:t>
            </a:r>
            <a:r>
              <a:rPr lang="en" sz="1800">
                <a:solidFill>
                  <a:schemeClr val="accent3"/>
                </a:solidFill>
                <a:latin typeface="Source Code Pro"/>
                <a:ea typeface="Source Code Pro"/>
                <a:cs typeface="Source Code Pro"/>
                <a:sym typeface="Source Code Pro"/>
              </a:rPr>
              <a:t>, x)</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.vectorize(x, </a:t>
            </a:r>
            <a:r>
              <a:rPr lang="en" sz="1800">
                <a:solidFill>
                  <a:srgbClr val="3C78D8"/>
                </a:solidFill>
                <a:latin typeface="Source Code Pro"/>
                <a:ea typeface="Source Code Pro"/>
                <a:cs typeface="Source Code Pro"/>
                <a:sym typeface="Source Code Pro"/>
              </a:rPr>
              <a:t>32</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dk2"/>
                </a:solidFill>
                <a:latin typeface="Source Code Pro"/>
                <a:ea typeface="Source Code Pro"/>
                <a:cs typeface="Source Code Pro"/>
                <a:sym typeface="Source Code Pro"/>
              </a:rPr>
              <a:t>input_16</a:t>
            </a:r>
            <a:r>
              <a:rPr lang="en" sz="1800">
                <a:solidFill>
                  <a:schemeClr val="accent3"/>
                </a:solidFill>
                <a:latin typeface="Source Code Pro"/>
                <a:ea typeface="Source Code Pro"/>
                <a:cs typeface="Source Code Pro"/>
                <a:sym typeface="Source Code Pro"/>
              </a:rPr>
              <a:t>.compute_at(</a:t>
            </a:r>
            <a:r>
              <a:rPr lang="en" sz="1800">
                <a:solidFill>
                  <a:schemeClr val="dk2"/>
                </a:solidFill>
                <a:latin typeface="Source Code Pro"/>
                <a:ea typeface="Source Code Pro"/>
                <a:cs typeface="Source Code Pro"/>
                <a:sym typeface="Source Code Pro"/>
              </a:rPr>
              <a:t>result</a:t>
            </a:r>
            <a:r>
              <a:rPr lang="en" sz="1800">
                <a:solidFill>
                  <a:schemeClr val="accent3"/>
                </a:solidFill>
                <a:latin typeface="Source Code Pro"/>
                <a:ea typeface="Source Code Pro"/>
                <a:cs typeface="Source Code Pro"/>
                <a:sym typeface="Source Code Pro"/>
              </a:rPr>
              <a:t>, x)</a:t>
            </a:r>
            <a:endParaRPr sz="1800">
              <a:solidFill>
                <a:schemeClr val="accent3"/>
              </a:solidFill>
              <a:latin typeface="Source Code Pro"/>
              <a:ea typeface="Source Code Pro"/>
              <a:cs typeface="Source Code Pro"/>
              <a:sym typeface="Source Code Pro"/>
            </a:endParaRPr>
          </a:p>
          <a:p>
            <a:pPr indent="0" lvl="0" marL="0" rtl="0" algn="l">
              <a:spcBef>
                <a:spcPts val="0"/>
              </a:spcBef>
              <a:spcAft>
                <a:spcPts val="0"/>
              </a:spcAft>
              <a:buNone/>
            </a:pPr>
            <a:r>
              <a:rPr lang="en" sz="1800">
                <a:solidFill>
                  <a:schemeClr val="accent3"/>
                </a:solidFill>
                <a:latin typeface="Source Code Pro"/>
                <a:ea typeface="Source Code Pro"/>
                <a:cs typeface="Source Code Pro"/>
                <a:sym typeface="Source Code Pro"/>
              </a:rPr>
              <a:t>        .vectorize(x, </a:t>
            </a:r>
            <a:r>
              <a:rPr lang="en" sz="1800">
                <a:solidFill>
                  <a:srgbClr val="3C78D8"/>
                </a:solidFill>
                <a:latin typeface="Source Code Pro"/>
                <a:ea typeface="Source Code Pro"/>
                <a:cs typeface="Source Code Pro"/>
                <a:sym typeface="Source Code Pro"/>
              </a:rPr>
              <a:t>32</a:t>
            </a:r>
            <a:r>
              <a:rPr lang="en" sz="1800">
                <a:solidFill>
                  <a:schemeClr val="accent3"/>
                </a:solidFill>
                <a:latin typeface="Source Code Pro"/>
                <a:ea typeface="Source Code Pro"/>
                <a:cs typeface="Source Code Pro"/>
                <a:sym typeface="Source Code Pro"/>
              </a:rPr>
              <a:t>);</a:t>
            </a:r>
            <a:endParaRPr sz="1800">
              <a:solidFill>
                <a:schemeClr val="accent3"/>
              </a:solidFill>
              <a:latin typeface="Source Code Pro"/>
              <a:ea typeface="Source Code Pro"/>
              <a:cs typeface="Source Code Pro"/>
              <a:sym typeface="Source Code Pr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6"/>
                                        </p:tgtEl>
                                        <p:attrNameLst>
                                          <p:attrName>style.visibility</p:attrName>
                                        </p:attrNameLst>
                                      </p:cBhvr>
                                      <p:to>
                                        <p:strVal val="visible"/>
                                      </p:to>
                                    </p:set>
                                    <p:animEffect filter="fade" transition="in">
                                      <p:cBhvr>
                                        <p:cTn dur="1000"/>
                                        <p:tgtEl>
                                          <p:spTgt spid="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idx="1" type="body"/>
          </p:nvPr>
        </p:nvSpPr>
        <p:spPr>
          <a:xfrm>
            <a:off x="311700" y="1152475"/>
            <a:ext cx="8520600" cy="3514200"/>
          </a:xfrm>
          <a:prstGeom prst="rect">
            <a:avLst/>
          </a:prstGeom>
        </p:spPr>
        <p:txBody>
          <a:bodyPr anchorCtr="0" anchor="t" bIns="91425" lIns="91425" spcFirstLastPara="1" rIns="91425" wrap="square" tIns="91425">
            <a:spAutoFit/>
          </a:bodyPr>
          <a:lstStyle/>
          <a:p>
            <a:pPr indent="-342900" lvl="0" marL="457200" rtl="0" algn="l">
              <a:spcBef>
                <a:spcPts val="0"/>
              </a:spcBef>
              <a:spcAft>
                <a:spcPts val="0"/>
              </a:spcAft>
              <a:buSzPts val="1800"/>
              <a:buChar char="●"/>
            </a:pPr>
            <a:r>
              <a:rPr b="1" lang="en"/>
              <a:t>Google</a:t>
            </a:r>
            <a:endParaRPr b="1"/>
          </a:p>
          <a:p>
            <a:pPr indent="-317500" lvl="1" marL="914400" rtl="0" algn="l">
              <a:spcBef>
                <a:spcPts val="0"/>
              </a:spcBef>
              <a:spcAft>
                <a:spcPts val="0"/>
              </a:spcAft>
              <a:buSzPts val="1400"/>
              <a:buChar char="○"/>
            </a:pPr>
            <a:r>
              <a:rPr lang="en"/>
              <a:t>Pixel phone cameras (2015+)</a:t>
            </a:r>
            <a:endParaRPr/>
          </a:p>
          <a:p>
            <a:pPr indent="-342900" lvl="0" marL="457200" rtl="0" algn="l">
              <a:spcBef>
                <a:spcPts val="0"/>
              </a:spcBef>
              <a:spcAft>
                <a:spcPts val="0"/>
              </a:spcAft>
              <a:buSzPts val="1800"/>
              <a:buChar char="●"/>
            </a:pPr>
            <a:r>
              <a:rPr b="1" lang="en"/>
              <a:t>Qualcomm</a:t>
            </a:r>
            <a:endParaRPr b="1"/>
          </a:p>
          <a:p>
            <a:pPr indent="-317500" lvl="1" marL="914400" rtl="0" algn="l">
              <a:spcBef>
                <a:spcPts val="0"/>
              </a:spcBef>
              <a:spcAft>
                <a:spcPts val="0"/>
              </a:spcAft>
              <a:buSzPts val="1400"/>
              <a:buChar char="○"/>
            </a:pPr>
            <a:r>
              <a:rPr lang="en"/>
              <a:t>S</a:t>
            </a:r>
            <a:r>
              <a:rPr lang="en"/>
              <a:t>hips in the official Hexagon SDK with some proprietary improvements to HVX codegen.</a:t>
            </a:r>
            <a:endParaRPr/>
          </a:p>
          <a:p>
            <a:pPr indent="-342900" lvl="0" marL="457200" rtl="0" algn="l">
              <a:spcBef>
                <a:spcPts val="0"/>
              </a:spcBef>
              <a:spcAft>
                <a:spcPts val="0"/>
              </a:spcAft>
              <a:buSzPts val="1800"/>
              <a:buChar char="●"/>
            </a:pPr>
            <a:r>
              <a:rPr b="1" lang="en"/>
              <a:t>Adobe</a:t>
            </a:r>
            <a:endParaRPr b="1"/>
          </a:p>
          <a:p>
            <a:pPr indent="-317500" lvl="1" marL="914400" rtl="0" algn="l">
              <a:spcBef>
                <a:spcPts val="0"/>
              </a:spcBef>
              <a:spcAft>
                <a:spcPts val="0"/>
              </a:spcAft>
              <a:buSzPts val="1400"/>
              <a:buChar char="○"/>
            </a:pPr>
            <a:r>
              <a:rPr lang="en"/>
              <a:t>Implements 2500+</a:t>
            </a:r>
            <a:r>
              <a:rPr lang="en"/>
              <a:t> of Photoshop’s performance critical kernels.</a:t>
            </a:r>
            <a:endParaRPr/>
          </a:p>
          <a:p>
            <a:pPr indent="-317500" lvl="1" marL="914400" rtl="0" algn="l">
              <a:spcBef>
                <a:spcPts val="0"/>
              </a:spcBef>
              <a:spcAft>
                <a:spcPts val="0"/>
              </a:spcAft>
              <a:buSzPts val="1400"/>
              <a:buChar char="○"/>
            </a:pPr>
            <a:r>
              <a:rPr lang="en"/>
              <a:t>WebAssembly backend facilitated porting Photoshop to the web.</a:t>
            </a:r>
            <a:endParaRPr/>
          </a:p>
          <a:p>
            <a:pPr indent="-342900" lvl="0" marL="457200" rtl="0" algn="l">
              <a:spcBef>
                <a:spcPts val="0"/>
              </a:spcBef>
              <a:spcAft>
                <a:spcPts val="0"/>
              </a:spcAft>
              <a:buSzPts val="1800"/>
              <a:buChar char="●"/>
            </a:pPr>
            <a:r>
              <a:rPr b="1" lang="en"/>
              <a:t>Apple</a:t>
            </a:r>
            <a:endParaRPr b="1"/>
          </a:p>
          <a:p>
            <a:pPr indent="-317500" lvl="1" marL="914400" rtl="0" algn="l">
              <a:spcBef>
                <a:spcPts val="0"/>
              </a:spcBef>
              <a:spcAft>
                <a:spcPts val="0"/>
              </a:spcAft>
              <a:buSzPts val="1400"/>
              <a:buChar char="○"/>
            </a:pPr>
            <a:r>
              <a:rPr lang="en"/>
              <a:t>Contributed support for Apple Silicon, and there are Halide symbols in the system partition</a:t>
            </a:r>
            <a:endParaRPr/>
          </a:p>
          <a:p>
            <a:pPr indent="0" lvl="0" marL="0" rtl="0" algn="ctr">
              <a:spcBef>
                <a:spcPts val="1200"/>
              </a:spcBef>
              <a:spcAft>
                <a:spcPts val="1200"/>
              </a:spcAft>
              <a:buNone/>
            </a:pPr>
            <a:br>
              <a:rPr b="1" lang="en" sz="2000">
                <a:solidFill>
                  <a:schemeClr val="dk2"/>
                </a:solidFill>
              </a:rPr>
            </a:br>
            <a:r>
              <a:rPr b="1" lang="en" sz="2000">
                <a:solidFill>
                  <a:schemeClr val="dk2"/>
                </a:solidFill>
              </a:rPr>
              <a:t>Halide is both </a:t>
            </a:r>
            <a:r>
              <a:rPr b="1" lang="en" sz="2000" u="sng">
                <a:solidFill>
                  <a:schemeClr val="dk2"/>
                </a:solidFill>
              </a:rPr>
              <a:t>supported</a:t>
            </a:r>
            <a:r>
              <a:rPr b="1" lang="en" sz="2000">
                <a:solidFill>
                  <a:schemeClr val="dk2"/>
                </a:solidFill>
              </a:rPr>
              <a:t> and </a:t>
            </a:r>
            <a:r>
              <a:rPr b="1" lang="en" sz="2000" u="sng">
                <a:solidFill>
                  <a:schemeClr val="dk2"/>
                </a:solidFill>
              </a:rPr>
              <a:t>constrained</a:t>
            </a:r>
            <a:r>
              <a:rPr b="1" lang="en" sz="2000">
                <a:solidFill>
                  <a:schemeClr val="dk2"/>
                </a:solidFill>
              </a:rPr>
              <a:t> by industrial adoption.</a:t>
            </a:r>
            <a:endParaRPr b="1" sz="2000">
              <a:solidFill>
                <a:schemeClr val="dk2"/>
              </a:solidFill>
            </a:endParaRPr>
          </a:p>
        </p:txBody>
      </p:sp>
      <p:sp>
        <p:nvSpPr>
          <p:cNvPr id="74" name="Google Shape;74;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Halide in industry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made Halide successful?</a:t>
            </a:r>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Technical reasons</a:t>
            </a:r>
            <a:endParaRPr/>
          </a:p>
          <a:p>
            <a:pPr indent="-342900" lvl="0" marL="457200" rtl="0" algn="l">
              <a:spcBef>
                <a:spcPts val="1200"/>
              </a:spcBef>
              <a:spcAft>
                <a:spcPts val="0"/>
              </a:spcAft>
              <a:buSzPts val="1800"/>
              <a:buChar char="●"/>
            </a:pPr>
            <a:r>
              <a:rPr b="1" lang="en"/>
              <a:t>Good ideas and design</a:t>
            </a:r>
            <a:endParaRPr b="1"/>
          </a:p>
          <a:p>
            <a:pPr indent="-317500" lvl="1" marL="914400" rtl="0" algn="l">
              <a:spcBef>
                <a:spcPts val="0"/>
              </a:spcBef>
              <a:spcAft>
                <a:spcPts val="0"/>
              </a:spcAft>
              <a:buSzPts val="1400"/>
              <a:buChar char="○"/>
            </a:pPr>
            <a:r>
              <a:rPr lang="en"/>
              <a:t>The scheduling language is expressive and right for the domain</a:t>
            </a:r>
            <a:endParaRPr/>
          </a:p>
          <a:p>
            <a:pPr indent="-317500" lvl="1" marL="914400" rtl="0" algn="l">
              <a:spcBef>
                <a:spcPts val="0"/>
              </a:spcBef>
              <a:spcAft>
                <a:spcPts val="0"/>
              </a:spcAft>
              <a:buSzPts val="1400"/>
              <a:buChar char="○"/>
            </a:pPr>
            <a:r>
              <a:rPr lang="en"/>
              <a:t>Bounds inference keeps scheduling expressive</a:t>
            </a:r>
            <a:endParaRPr/>
          </a:p>
          <a:p>
            <a:pPr indent="-317500" lvl="1" marL="914400" rtl="0" algn="l">
              <a:spcBef>
                <a:spcPts val="0"/>
              </a:spcBef>
              <a:spcAft>
                <a:spcPts val="0"/>
              </a:spcAft>
              <a:buSzPts val="1400"/>
              <a:buChar char="○"/>
            </a:pPr>
            <a:r>
              <a:rPr lang="en"/>
              <a:t>Schedules promote portability, even to future hardware</a:t>
            </a:r>
            <a:endParaRPr/>
          </a:p>
          <a:p>
            <a:pPr indent="-342900" lvl="0" marL="457200" rtl="0" algn="l">
              <a:spcBef>
                <a:spcPts val="0"/>
              </a:spcBef>
              <a:spcAft>
                <a:spcPts val="0"/>
              </a:spcAft>
              <a:buSzPts val="1800"/>
              <a:buChar char="●"/>
            </a:pPr>
            <a:r>
              <a:rPr b="1" lang="en"/>
              <a:t>Practically good results</a:t>
            </a:r>
            <a:endParaRPr b="1"/>
          </a:p>
          <a:p>
            <a:pPr indent="-317500" lvl="1" marL="914400" rtl="0" algn="l">
              <a:spcBef>
                <a:spcPts val="0"/>
              </a:spcBef>
              <a:spcAft>
                <a:spcPts val="0"/>
              </a:spcAft>
              <a:buSzPts val="1400"/>
              <a:buChar char="○"/>
            </a:pPr>
            <a:r>
              <a:rPr lang="en"/>
              <a:t>Demonstrated large performance gains in non-trivial early applications</a:t>
            </a:r>
            <a:endParaRPr/>
          </a:p>
          <a:p>
            <a:pPr indent="-317500" lvl="1" marL="914400" rtl="0" algn="l">
              <a:spcBef>
                <a:spcPts val="0"/>
              </a:spcBef>
              <a:spcAft>
                <a:spcPts val="0"/>
              </a:spcAft>
              <a:buSzPts val="1400"/>
              <a:buChar char="○"/>
            </a:pPr>
            <a:r>
              <a:rPr lang="en"/>
              <a:t>Halide code is more maintainable than intrinsics-heavy C++ code.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made Halide successful?</a:t>
            </a:r>
            <a:endParaRPr/>
          </a:p>
        </p:txBody>
      </p:sp>
      <p:sp>
        <p:nvSpPr>
          <p:cNvPr id="86" name="Google Shape;86;p17"/>
          <p:cNvSpPr txBox="1"/>
          <p:nvPr>
            <p:ph idx="1" type="body"/>
          </p:nvPr>
        </p:nvSpPr>
        <p:spPr>
          <a:xfrm>
            <a:off x="311700" y="1152475"/>
            <a:ext cx="8520600" cy="3834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Social reasons</a:t>
            </a:r>
            <a:endParaRPr/>
          </a:p>
          <a:p>
            <a:pPr indent="-342900" lvl="0" marL="457200" rtl="0" algn="l">
              <a:spcBef>
                <a:spcPts val="1200"/>
              </a:spcBef>
              <a:spcAft>
                <a:spcPts val="0"/>
              </a:spcAft>
              <a:buSzPts val="1800"/>
              <a:buChar char="●"/>
            </a:pPr>
            <a:r>
              <a:rPr b="1" lang="en"/>
              <a:t>Skunk-works style adoption</a:t>
            </a:r>
            <a:endParaRPr/>
          </a:p>
          <a:p>
            <a:pPr indent="-317500" lvl="1" marL="914400" rtl="0" algn="l">
              <a:spcBef>
                <a:spcPts val="0"/>
              </a:spcBef>
              <a:spcAft>
                <a:spcPts val="0"/>
              </a:spcAft>
              <a:buSzPts val="1400"/>
              <a:buChar char="○"/>
            </a:pPr>
            <a:r>
              <a:rPr lang="en"/>
              <a:t>Get hired at a company and deploy it there!</a:t>
            </a:r>
            <a:endParaRPr/>
          </a:p>
          <a:p>
            <a:pPr indent="-342900" lvl="0" marL="457200" rtl="0" algn="l">
              <a:spcBef>
                <a:spcPts val="0"/>
              </a:spcBef>
              <a:spcAft>
                <a:spcPts val="0"/>
              </a:spcAft>
              <a:buSzPts val="1800"/>
              <a:buChar char="●"/>
            </a:pPr>
            <a:r>
              <a:rPr b="1" lang="en"/>
              <a:t>Well-balanced growth</a:t>
            </a:r>
            <a:endParaRPr b="1"/>
          </a:p>
          <a:p>
            <a:pPr indent="-317500" lvl="1" marL="914400" rtl="0" algn="l">
              <a:spcBef>
                <a:spcPts val="0"/>
              </a:spcBef>
              <a:spcAft>
                <a:spcPts val="0"/>
              </a:spcAft>
              <a:buSzPts val="1400"/>
              <a:buChar char="○"/>
            </a:pPr>
            <a:r>
              <a:rPr lang="en"/>
              <a:t>We never got caught in a hype cycle.</a:t>
            </a:r>
            <a:endParaRPr/>
          </a:p>
          <a:p>
            <a:pPr indent="-342900" lvl="0" marL="457200" rtl="0" algn="l">
              <a:spcBef>
                <a:spcPts val="0"/>
              </a:spcBef>
              <a:spcAft>
                <a:spcPts val="0"/>
              </a:spcAft>
              <a:buSzPts val="1800"/>
              <a:buChar char="●"/>
            </a:pPr>
            <a:r>
              <a:rPr b="1" lang="en"/>
              <a:t>Symbiotic relationships with products</a:t>
            </a:r>
            <a:endParaRPr b="1"/>
          </a:p>
          <a:p>
            <a:pPr indent="-317500" lvl="1" marL="914400" rtl="0" algn="l">
              <a:spcBef>
                <a:spcPts val="0"/>
              </a:spcBef>
              <a:spcAft>
                <a:spcPts val="0"/>
              </a:spcAft>
              <a:buSzPts val="1400"/>
              <a:buChar char="○"/>
            </a:pPr>
            <a:r>
              <a:rPr lang="en"/>
              <a:t>As an engineer, you’re rewarded for making products better. </a:t>
            </a:r>
            <a:endParaRPr/>
          </a:p>
          <a:p>
            <a:pPr indent="-317500" lvl="1" marL="914400" rtl="0" algn="l">
              <a:spcBef>
                <a:spcPts val="0"/>
              </a:spcBef>
              <a:spcAft>
                <a:spcPts val="0"/>
              </a:spcAft>
              <a:buSzPts val="1400"/>
              <a:buChar char="○"/>
            </a:pPr>
            <a:r>
              <a:rPr lang="en"/>
              <a:t>As a researcher, your work needs to be aligned with that incentive.</a:t>
            </a:r>
            <a:endParaRPr/>
          </a:p>
          <a:p>
            <a:pPr indent="-342900" lvl="0" marL="457200" rtl="0" algn="l">
              <a:spcBef>
                <a:spcPts val="0"/>
              </a:spcBef>
              <a:spcAft>
                <a:spcPts val="0"/>
              </a:spcAft>
              <a:buSzPts val="1800"/>
              <a:buChar char="●"/>
            </a:pPr>
            <a:r>
              <a:rPr b="1" lang="en"/>
              <a:t>No direct competitors</a:t>
            </a:r>
            <a:endParaRPr b="1"/>
          </a:p>
          <a:p>
            <a:pPr indent="-317500" lvl="1" marL="914400" rtl="0" algn="l">
              <a:spcBef>
                <a:spcPts val="0"/>
              </a:spcBef>
              <a:spcAft>
                <a:spcPts val="0"/>
              </a:spcAft>
              <a:buSzPts val="1400"/>
              <a:buChar char="○"/>
            </a:pPr>
            <a:r>
              <a:rPr lang="en"/>
              <a:t>Halide wasn’t trying to be Yet Another Shader Language.</a:t>
            </a:r>
            <a:endParaRPr/>
          </a:p>
          <a:p>
            <a:pPr indent="-342900" lvl="0" marL="457200" rtl="0" algn="l">
              <a:spcBef>
                <a:spcPts val="0"/>
              </a:spcBef>
              <a:spcAft>
                <a:spcPts val="0"/>
              </a:spcAft>
              <a:buSzPts val="1800"/>
              <a:buChar char="●"/>
            </a:pPr>
            <a:r>
              <a:rPr b="1" lang="en"/>
              <a:t>MIT Licensing</a:t>
            </a:r>
            <a:endParaRPr b="1"/>
          </a:p>
          <a:p>
            <a:pPr indent="-317500" lvl="1" marL="914400" rtl="0" algn="l">
              <a:spcBef>
                <a:spcPts val="0"/>
              </a:spcBef>
              <a:spcAft>
                <a:spcPts val="0"/>
              </a:spcAft>
              <a:buSzPts val="1400"/>
              <a:buChar char="○"/>
            </a:pPr>
            <a:r>
              <a:rPr lang="en"/>
              <a:t>Allows contributors to move between companies. Facilitates university collaboration.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holding</a:t>
            </a:r>
            <a:r>
              <a:rPr lang="en"/>
              <a:t> Halide </a:t>
            </a:r>
            <a:r>
              <a:rPr lang="en"/>
              <a:t>back</a:t>
            </a:r>
            <a:r>
              <a:rPr lang="en"/>
              <a:t>?</a:t>
            </a:r>
            <a:endParaRPr/>
          </a:p>
        </p:txBody>
      </p:sp>
      <p:sp>
        <p:nvSpPr>
          <p:cNvPr id="92" name="Google Shape;92;p18"/>
          <p:cNvSpPr txBox="1"/>
          <p:nvPr>
            <p:ph idx="1" type="body"/>
          </p:nvPr>
        </p:nvSpPr>
        <p:spPr>
          <a:xfrm>
            <a:off x="311700" y="1152475"/>
            <a:ext cx="8520600" cy="3847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Dependencies are a blessing and a curse</a:t>
            </a:r>
            <a:endParaRPr b="1"/>
          </a:p>
          <a:p>
            <a:pPr indent="-317500" lvl="1" marL="914400" rtl="0" algn="l">
              <a:spcBef>
                <a:spcPts val="0"/>
              </a:spcBef>
              <a:spcAft>
                <a:spcPts val="0"/>
              </a:spcAft>
              <a:buSzPts val="1400"/>
              <a:buChar char="○"/>
            </a:pPr>
            <a:r>
              <a:rPr lang="en"/>
              <a:t>We spend a lot of cycles </a:t>
            </a:r>
            <a:r>
              <a:rPr lang="en"/>
              <a:t>tracking</a:t>
            </a:r>
            <a:r>
              <a:rPr lang="en"/>
              <a:t> rapid changes to LLVM’s API.</a:t>
            </a:r>
            <a:endParaRPr/>
          </a:p>
          <a:p>
            <a:pPr indent="-317500" lvl="1" marL="914400" rtl="0" algn="l">
              <a:spcBef>
                <a:spcPts val="0"/>
              </a:spcBef>
              <a:spcAft>
                <a:spcPts val="0"/>
              </a:spcAft>
              <a:buSzPts val="1400"/>
              <a:buChar char="○"/>
            </a:pPr>
            <a:r>
              <a:rPr lang="en"/>
              <a:t>I have personally spent a lot of time fixing our dependencies’ build systems.</a:t>
            </a:r>
            <a:endParaRPr/>
          </a:p>
          <a:p>
            <a:pPr indent="-342900" lvl="0" marL="457200" rtl="0" algn="l">
              <a:spcBef>
                <a:spcPts val="0"/>
              </a:spcBef>
              <a:spcAft>
                <a:spcPts val="0"/>
              </a:spcAft>
              <a:buSzPts val="1800"/>
              <a:buChar char="●"/>
            </a:pPr>
            <a:r>
              <a:rPr b="1" lang="en"/>
              <a:t>Downstream inertia</a:t>
            </a:r>
            <a:endParaRPr b="1"/>
          </a:p>
          <a:p>
            <a:pPr indent="-317500" lvl="1" marL="914400" rtl="0" algn="l">
              <a:spcBef>
                <a:spcPts val="0"/>
              </a:spcBef>
              <a:spcAft>
                <a:spcPts val="0"/>
              </a:spcAft>
              <a:buSzPts val="1400"/>
              <a:buChar char="○"/>
            </a:pPr>
            <a:r>
              <a:rPr lang="en"/>
              <a:t>Even if we find better schedules, projects with enough resources will often rewrite their code to follow them rather than adopt a new tool.</a:t>
            </a:r>
            <a:endParaRPr/>
          </a:p>
          <a:p>
            <a:pPr indent="-342900" lvl="0" marL="457200" rtl="0" algn="l">
              <a:spcBef>
                <a:spcPts val="0"/>
              </a:spcBef>
              <a:spcAft>
                <a:spcPts val="0"/>
              </a:spcAft>
              <a:buSzPts val="1800"/>
              <a:buChar char="●"/>
            </a:pPr>
            <a:r>
              <a:rPr b="1" lang="en"/>
              <a:t>Resources and headcount</a:t>
            </a:r>
            <a:endParaRPr b="1"/>
          </a:p>
          <a:p>
            <a:pPr indent="-317500" lvl="1" marL="914400" rtl="0" algn="l">
              <a:spcBef>
                <a:spcPts val="0"/>
              </a:spcBef>
              <a:spcAft>
                <a:spcPts val="0"/>
              </a:spcAft>
              <a:buSzPts val="1400"/>
              <a:buChar char="○"/>
            </a:pPr>
            <a:r>
              <a:rPr lang="en"/>
              <a:t>Manual maintenance burden: infrastructure, community support, onboarding</a:t>
            </a:r>
            <a:endParaRPr/>
          </a:p>
          <a:p>
            <a:pPr indent="-317500" lvl="1" marL="914400" rtl="0" algn="l">
              <a:spcBef>
                <a:spcPts val="0"/>
              </a:spcBef>
              <a:spcAft>
                <a:spcPts val="0"/>
              </a:spcAft>
              <a:buSzPts val="1400"/>
              <a:buChar char="○"/>
            </a:pPr>
            <a:r>
              <a:rPr lang="en"/>
              <a:t>No formal managing entity: limits funding, avoids entanglement</a:t>
            </a:r>
            <a:endParaRPr/>
          </a:p>
          <a:p>
            <a:pPr indent="-317500" lvl="1" marL="914400" rtl="0" algn="l">
              <a:spcBef>
                <a:spcPts val="0"/>
              </a:spcBef>
              <a:spcAft>
                <a:spcPts val="0"/>
              </a:spcAft>
              <a:buSzPts val="1400"/>
              <a:buChar char="○"/>
            </a:pPr>
            <a:r>
              <a:rPr lang="en"/>
              <a:t>Need more hands to implement new hardware backends.</a:t>
            </a:r>
            <a:endParaRPr/>
          </a:p>
          <a:p>
            <a:pPr indent="-342900" lvl="0" marL="457200" rtl="0" algn="l">
              <a:spcBef>
                <a:spcPts val="0"/>
              </a:spcBef>
              <a:spcAft>
                <a:spcPts val="0"/>
              </a:spcAft>
              <a:buSzPts val="1800"/>
              <a:buChar char="●"/>
            </a:pPr>
            <a:r>
              <a:rPr b="1" lang="en"/>
              <a:t>Steep learning curve</a:t>
            </a:r>
            <a:endParaRPr b="1"/>
          </a:p>
          <a:p>
            <a:pPr indent="-317500" lvl="1" marL="914400" rtl="0" algn="l">
              <a:spcBef>
                <a:spcPts val="0"/>
              </a:spcBef>
              <a:spcAft>
                <a:spcPts val="0"/>
              </a:spcAft>
              <a:buSzPts val="1400"/>
              <a:buChar char="○"/>
            </a:pPr>
            <a:r>
              <a:rPr lang="en"/>
              <a:t>Halide’s programming model is still very unfamiliar, not taught in colleges.</a:t>
            </a:r>
            <a:endParaRPr/>
          </a:p>
          <a:p>
            <a:pPr indent="-342900" lvl="0" marL="457200" rtl="0" algn="l">
              <a:spcBef>
                <a:spcPts val="0"/>
              </a:spcBef>
              <a:spcAft>
                <a:spcPts val="0"/>
              </a:spcAft>
              <a:buSzPts val="1800"/>
              <a:buChar char="●"/>
            </a:pPr>
            <a:r>
              <a:rPr b="1" lang="en"/>
              <a:t>Missing hardware specifications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Design &amp; implementation: what worked?</a:t>
            </a:r>
            <a:endParaRPr/>
          </a:p>
        </p:txBody>
      </p:sp>
      <p:sp>
        <p:nvSpPr>
          <p:cNvPr id="98" name="Google Shape;98;p19"/>
          <p:cNvSpPr txBox="1"/>
          <p:nvPr>
            <p:ph idx="1" type="body"/>
          </p:nvPr>
        </p:nvSpPr>
        <p:spPr>
          <a:xfrm>
            <a:off x="311700" y="1152475"/>
            <a:ext cx="8520600" cy="3781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Cross-compiling</a:t>
            </a:r>
            <a:endParaRPr b="1"/>
          </a:p>
          <a:p>
            <a:pPr indent="-317500" lvl="1" marL="914400" rtl="0" algn="l">
              <a:spcBef>
                <a:spcPts val="0"/>
              </a:spcBef>
              <a:spcAft>
                <a:spcPts val="0"/>
              </a:spcAft>
              <a:buSzPts val="1400"/>
              <a:buChar char="○"/>
            </a:pPr>
            <a:r>
              <a:rPr lang="en"/>
              <a:t>Generating object files rather than source code eliminates toolchain differences.</a:t>
            </a:r>
            <a:endParaRPr/>
          </a:p>
          <a:p>
            <a:pPr indent="-342900" lvl="0" marL="457200" rtl="0" algn="l">
              <a:spcBef>
                <a:spcPts val="0"/>
              </a:spcBef>
              <a:spcAft>
                <a:spcPts val="0"/>
              </a:spcAft>
              <a:buSzPts val="1800"/>
              <a:buChar char="●"/>
            </a:pPr>
            <a:r>
              <a:rPr b="1" lang="en"/>
              <a:t>Term-rewriting for simplification/solving</a:t>
            </a:r>
            <a:endParaRPr b="1"/>
          </a:p>
          <a:p>
            <a:pPr indent="-317500" lvl="1" marL="914400" rtl="0" algn="l">
              <a:spcBef>
                <a:spcPts val="0"/>
              </a:spcBef>
              <a:spcAft>
                <a:spcPts val="0"/>
              </a:spcAft>
              <a:buSzPts val="1400"/>
              <a:buChar char="○"/>
            </a:pPr>
            <a:r>
              <a:rPr lang="en"/>
              <a:t>SMT solvers are powerful but slow. Need fast generated code </a:t>
            </a:r>
            <a:r>
              <a:rPr i="1" lang="en"/>
              <a:t>and</a:t>
            </a:r>
            <a:r>
              <a:rPr lang="en"/>
              <a:t> fast compile times.</a:t>
            </a:r>
            <a:endParaRPr/>
          </a:p>
          <a:p>
            <a:pPr indent="-342900" lvl="0" marL="457200" rtl="0" algn="l">
              <a:spcBef>
                <a:spcPts val="0"/>
              </a:spcBef>
              <a:spcAft>
                <a:spcPts val="0"/>
              </a:spcAft>
              <a:buSzPts val="1800"/>
              <a:buChar char="●"/>
            </a:pPr>
            <a:r>
              <a:rPr b="1" lang="en"/>
              <a:t>Fully </a:t>
            </a:r>
            <a:r>
              <a:rPr b="1" lang="en"/>
              <a:t>replaceable</a:t>
            </a:r>
            <a:r>
              <a:rPr b="1" lang="en"/>
              <a:t> runtime</a:t>
            </a:r>
            <a:endParaRPr b="1"/>
          </a:p>
          <a:p>
            <a:pPr indent="-317500" lvl="1" marL="914400" rtl="0" algn="l">
              <a:spcBef>
                <a:spcPts val="0"/>
              </a:spcBef>
              <a:spcAft>
                <a:spcPts val="0"/>
              </a:spcAft>
              <a:buSzPts val="1400"/>
              <a:buChar char="○"/>
            </a:pPr>
            <a:r>
              <a:rPr lang="en"/>
              <a:t>U</a:t>
            </a:r>
            <a:r>
              <a:rPr lang="en"/>
              <a:t>sers can bring their own thread pools, GPU memory managers, command buffers, etc.</a:t>
            </a:r>
            <a:endParaRPr/>
          </a:p>
          <a:p>
            <a:pPr indent="-342900" lvl="0" marL="457200" rtl="0" algn="l">
              <a:spcBef>
                <a:spcPts val="0"/>
              </a:spcBef>
              <a:spcAft>
                <a:spcPts val="0"/>
              </a:spcAft>
              <a:buSzPts val="1800"/>
              <a:buChar char="●"/>
            </a:pPr>
            <a:r>
              <a:rPr b="1" lang="en" sz="1800"/>
              <a:t>Embedding in C++/Python</a:t>
            </a:r>
            <a:endParaRPr sz="1800"/>
          </a:p>
          <a:p>
            <a:pPr indent="-317500" lvl="1" marL="914400" rtl="0" algn="l">
              <a:spcBef>
                <a:spcPts val="0"/>
              </a:spcBef>
              <a:spcAft>
                <a:spcPts val="0"/>
              </a:spcAft>
              <a:buSzPts val="1400"/>
              <a:buChar char="○"/>
            </a:pPr>
            <a:r>
              <a:rPr lang="en"/>
              <a:t>We get a lot of tooling “for free” (e.g. code completion, syntax highlighting, formatting)</a:t>
            </a:r>
            <a:endParaRPr/>
          </a:p>
          <a:p>
            <a:pPr indent="-317500" lvl="1" marL="914400" rtl="0" algn="l">
              <a:spcBef>
                <a:spcPts val="0"/>
              </a:spcBef>
              <a:spcAft>
                <a:spcPts val="0"/>
              </a:spcAft>
              <a:buSzPts val="1400"/>
              <a:buChar char="○"/>
            </a:pPr>
            <a:r>
              <a:rPr lang="en"/>
              <a:t>Easy meta programming from the host language</a:t>
            </a:r>
            <a:endParaRPr/>
          </a:p>
          <a:p>
            <a:pPr indent="-342900" lvl="0" marL="457200" rtl="0" algn="l">
              <a:spcBef>
                <a:spcPts val="0"/>
              </a:spcBef>
              <a:spcAft>
                <a:spcPts val="0"/>
              </a:spcAft>
              <a:buSzPts val="1800"/>
              <a:buChar char="●"/>
            </a:pPr>
            <a:r>
              <a:rPr b="1" lang="en"/>
              <a:t>Leaning into standard tooling</a:t>
            </a:r>
            <a:endParaRPr b="1"/>
          </a:p>
          <a:p>
            <a:pPr indent="-317500" lvl="1" marL="914400" rtl="0" algn="l">
              <a:spcBef>
                <a:spcPts val="0"/>
              </a:spcBef>
              <a:spcAft>
                <a:spcPts val="0"/>
              </a:spcAft>
              <a:buSzPts val="1400"/>
              <a:buChar char="○"/>
            </a:pPr>
            <a:r>
              <a:rPr lang="en"/>
              <a:t>Halide builds with CMake and we provide a CMake package for downstreams.</a:t>
            </a:r>
            <a:endParaRPr/>
          </a:p>
          <a:p>
            <a:pPr indent="-317500" lvl="1" marL="914400" rtl="0" algn="l">
              <a:spcBef>
                <a:spcPts val="0"/>
              </a:spcBef>
              <a:spcAft>
                <a:spcPts val="0"/>
              </a:spcAft>
              <a:buSzPts val="1400"/>
              <a:buFont typeface="Source Code Pro"/>
              <a:buChar char="○"/>
            </a:pPr>
            <a:r>
              <a:rPr lang="en"/>
              <a:t>Distribution on PyPI:  </a:t>
            </a:r>
            <a:r>
              <a:rPr b="1" lang="en">
                <a:latin typeface="Source Code Pro"/>
                <a:ea typeface="Source Code Pro"/>
                <a:cs typeface="Source Code Pro"/>
                <a:sym typeface="Source Code Pro"/>
              </a:rPr>
              <a:t>pip install halide</a:t>
            </a:r>
            <a:endParaRPr b="1">
              <a:latin typeface="Source Code Pro"/>
              <a:ea typeface="Source Code Pro"/>
              <a:cs typeface="Source Code Pro"/>
              <a:sym typeface="Source Code Pro"/>
            </a:endParaRPr>
          </a:p>
          <a:p>
            <a:pPr indent="-317500" lvl="1" marL="914400" rtl="0" algn="l">
              <a:spcBef>
                <a:spcPts val="0"/>
              </a:spcBef>
              <a:spcAft>
                <a:spcPts val="0"/>
              </a:spcAft>
              <a:buSzPts val="1400"/>
              <a:buChar char="○"/>
            </a:pPr>
            <a:r>
              <a:rPr lang="en"/>
              <a:t>Works for C++, too, thanks to manylinux!</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Design &amp; implementation: what didn’t?</a:t>
            </a:r>
            <a:endParaRPr/>
          </a:p>
        </p:txBody>
      </p:sp>
      <p:sp>
        <p:nvSpPr>
          <p:cNvPr id="104" name="Google Shape;104;p20"/>
          <p:cNvSpPr txBox="1"/>
          <p:nvPr>
            <p:ph idx="1" type="body"/>
          </p:nvPr>
        </p:nvSpPr>
        <p:spPr>
          <a:xfrm>
            <a:off x="311700" y="1152475"/>
            <a:ext cx="8520600" cy="3807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Algorithms and schedules aren’t perfectly separate</a:t>
            </a:r>
            <a:endParaRPr b="1"/>
          </a:p>
          <a:p>
            <a:pPr indent="-317500" lvl="1" marL="914400" rtl="0" algn="l">
              <a:spcBef>
                <a:spcPts val="0"/>
              </a:spcBef>
              <a:spcAft>
                <a:spcPts val="0"/>
              </a:spcAft>
              <a:buSzPts val="1400"/>
              <a:buChar char="○"/>
            </a:pPr>
            <a:r>
              <a:rPr lang="en"/>
              <a:t>In practice, the performance engineer has to adjust the algorithm to allow better scheduling</a:t>
            </a:r>
            <a:endParaRPr/>
          </a:p>
          <a:p>
            <a:pPr indent="-342900" lvl="0" marL="457200" rtl="0" algn="l">
              <a:spcBef>
                <a:spcPts val="0"/>
              </a:spcBef>
              <a:spcAft>
                <a:spcPts val="0"/>
              </a:spcAft>
              <a:buSzPts val="1800"/>
              <a:buChar char="●"/>
            </a:pPr>
            <a:r>
              <a:rPr b="1" lang="en"/>
              <a:t>Reductions are somewhat ad-hoc</a:t>
            </a:r>
            <a:endParaRPr b="1"/>
          </a:p>
          <a:p>
            <a:pPr indent="-317500" lvl="1" marL="914400" rtl="0" algn="l">
              <a:spcBef>
                <a:spcPts val="0"/>
              </a:spcBef>
              <a:spcAft>
                <a:spcPts val="0"/>
              </a:spcAft>
              <a:buSzPts val="1400"/>
              <a:buChar char="○"/>
            </a:pPr>
            <a:r>
              <a:rPr lang="en"/>
              <a:t>Update stages and reduction domains are confusing and sometimes require manual bounds computation from the input shapes.</a:t>
            </a:r>
            <a:endParaRPr/>
          </a:p>
          <a:p>
            <a:pPr indent="-342900" lvl="0" marL="457200" rtl="0" algn="l">
              <a:spcBef>
                <a:spcPts val="0"/>
              </a:spcBef>
              <a:spcAft>
                <a:spcPts val="0"/>
              </a:spcAft>
              <a:buSzPts val="1800"/>
              <a:buChar char="●"/>
            </a:pPr>
            <a:r>
              <a:rPr b="1" lang="en"/>
              <a:t>Debugging is hard at all levels</a:t>
            </a:r>
            <a:endParaRPr b="1"/>
          </a:p>
          <a:p>
            <a:pPr indent="-317500" lvl="1" marL="914400" rtl="0" algn="l">
              <a:spcBef>
                <a:spcPts val="0"/>
              </a:spcBef>
              <a:spcAft>
                <a:spcPts val="0"/>
              </a:spcAft>
              <a:buSzPts val="1400"/>
              <a:buChar char="○"/>
            </a:pPr>
            <a:r>
              <a:rPr lang="en"/>
              <a:t>Error messages are limited because “line numbers” don’t really exist.</a:t>
            </a:r>
            <a:endParaRPr i="1"/>
          </a:p>
          <a:p>
            <a:pPr indent="-317500" lvl="1" marL="914400" rtl="0" algn="l">
              <a:spcBef>
                <a:spcPts val="0"/>
              </a:spcBef>
              <a:spcAft>
                <a:spcPts val="0"/>
              </a:spcAft>
              <a:buSzPts val="1400"/>
              <a:buChar char="○"/>
            </a:pPr>
            <a:r>
              <a:rPr i="1" lang="en"/>
              <a:t>Open problem:</a:t>
            </a:r>
            <a:r>
              <a:rPr lang="en"/>
              <a:t> correlating compiler outputs to their inputs.</a:t>
            </a:r>
            <a:endParaRPr/>
          </a:p>
          <a:p>
            <a:pPr indent="-342900" lvl="0" marL="457200" rtl="0" algn="l">
              <a:spcBef>
                <a:spcPts val="0"/>
              </a:spcBef>
              <a:spcAft>
                <a:spcPts val="0"/>
              </a:spcAft>
              <a:buSzPts val="1800"/>
              <a:buChar char="●"/>
            </a:pPr>
            <a:r>
              <a:rPr b="1" lang="en"/>
              <a:t>Complicated build process</a:t>
            </a:r>
            <a:endParaRPr/>
          </a:p>
          <a:p>
            <a:pPr indent="-317500" lvl="1" marL="914400" rtl="0" algn="l">
              <a:spcBef>
                <a:spcPts val="0"/>
              </a:spcBef>
              <a:spcAft>
                <a:spcPts val="0"/>
              </a:spcAft>
              <a:buSzPts val="1400"/>
              <a:buChar char="○"/>
            </a:pPr>
            <a:r>
              <a:rPr b="1" lang="en"/>
              <a:t>Build</a:t>
            </a:r>
            <a:r>
              <a:rPr lang="en"/>
              <a:t> the generator executable </a:t>
            </a:r>
            <a:r>
              <a:rPr i="1" lang="en"/>
              <a:t>(host toolchain)</a:t>
            </a:r>
            <a:endParaRPr i="1"/>
          </a:p>
          <a:p>
            <a:pPr indent="-317500" lvl="1" marL="914400" rtl="0" algn="l">
              <a:spcBef>
                <a:spcPts val="0"/>
              </a:spcBef>
              <a:spcAft>
                <a:spcPts val="0"/>
              </a:spcAft>
              <a:buSzPts val="1400"/>
              <a:buChar char="○"/>
            </a:pPr>
            <a:r>
              <a:rPr b="1" lang="en"/>
              <a:t>(Cross-)compile</a:t>
            </a:r>
            <a:r>
              <a:rPr lang="en"/>
              <a:t> a pipeline to produce an object file (on the host)</a:t>
            </a:r>
            <a:endParaRPr/>
          </a:p>
          <a:p>
            <a:pPr indent="-317500" lvl="1" marL="914400" rtl="0" algn="l">
              <a:spcBef>
                <a:spcPts val="0"/>
              </a:spcBef>
              <a:spcAft>
                <a:spcPts val="0"/>
              </a:spcAft>
              <a:buSzPts val="1400"/>
              <a:buChar char="○"/>
            </a:pPr>
            <a:r>
              <a:rPr b="1" lang="en"/>
              <a:t>Link</a:t>
            </a:r>
            <a:r>
              <a:rPr lang="en"/>
              <a:t> the resulting object file to the target application </a:t>
            </a:r>
            <a:r>
              <a:rPr i="1" lang="en"/>
              <a:t>(target toolchain)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Unit tests are helpful during development, but rarely fail later</a:t>
            </a:r>
            <a:endParaRPr b="1"/>
          </a:p>
          <a:p>
            <a:pPr indent="-342900" lvl="0" marL="457200" rtl="0" algn="l">
              <a:spcBef>
                <a:spcPts val="0"/>
              </a:spcBef>
              <a:spcAft>
                <a:spcPts val="0"/>
              </a:spcAft>
              <a:buSzPts val="1800"/>
              <a:buChar char="●"/>
            </a:pPr>
            <a:r>
              <a:rPr b="1" lang="en"/>
              <a:t>Don’t just test valid programs — test failure modes too</a:t>
            </a:r>
            <a:endParaRPr b="1"/>
          </a:p>
          <a:p>
            <a:pPr indent="-342900" lvl="0" marL="457200" rtl="0" algn="l">
              <a:spcBef>
                <a:spcPts val="0"/>
              </a:spcBef>
              <a:spcAft>
                <a:spcPts val="0"/>
              </a:spcAft>
              <a:buSzPts val="1800"/>
              <a:buChar char="●"/>
            </a:pPr>
            <a:r>
              <a:rPr b="1" lang="en"/>
              <a:t>Fuzz testing is essential:</a:t>
            </a:r>
            <a:endParaRPr b="1"/>
          </a:p>
          <a:p>
            <a:pPr indent="-317500" lvl="1" marL="914400" rtl="0" algn="l">
              <a:spcBef>
                <a:spcPts val="0"/>
              </a:spcBef>
              <a:spcAft>
                <a:spcPts val="0"/>
              </a:spcAft>
              <a:buSzPts val="1400"/>
              <a:buChar char="○"/>
            </a:pPr>
            <a:r>
              <a:rPr lang="en"/>
              <a:t>Uncovers unexpected uses by definition</a:t>
            </a:r>
            <a:endParaRPr/>
          </a:p>
          <a:p>
            <a:pPr indent="-317500" lvl="1" marL="914400" rtl="0" algn="l">
              <a:spcBef>
                <a:spcPts val="0"/>
              </a:spcBef>
              <a:spcAft>
                <a:spcPts val="0"/>
              </a:spcAft>
              <a:buSzPts val="1400"/>
              <a:buChar char="○"/>
            </a:pPr>
            <a:r>
              <a:rPr lang="en"/>
              <a:t>Biased toward small programs means good reproducers</a:t>
            </a:r>
            <a:endParaRPr/>
          </a:p>
          <a:p>
            <a:pPr indent="-317500" lvl="1" marL="914400" rtl="0" algn="l">
              <a:spcBef>
                <a:spcPts val="0"/>
              </a:spcBef>
              <a:spcAft>
                <a:spcPts val="0"/>
              </a:spcAft>
              <a:buSzPts val="1400"/>
              <a:buChar char="○"/>
            </a:pPr>
            <a:r>
              <a:rPr lang="en"/>
              <a:t>Broad coverage reduces need for hand-written tests (but turn fuzz failures into fixed tests)</a:t>
            </a:r>
            <a:endParaRPr/>
          </a:p>
          <a:p>
            <a:pPr indent="-342900" lvl="0" marL="457200" rtl="0" algn="l">
              <a:spcBef>
                <a:spcPts val="0"/>
              </a:spcBef>
              <a:spcAft>
                <a:spcPts val="0"/>
              </a:spcAft>
              <a:buSzPts val="1800"/>
              <a:buChar char="●"/>
            </a:pPr>
            <a:r>
              <a:rPr b="1" lang="en"/>
              <a:t>Make fuzz failures reproducible across platforms</a:t>
            </a:r>
            <a:endParaRPr b="1"/>
          </a:p>
          <a:p>
            <a:pPr indent="-317500" lvl="1" marL="914400" rtl="0" algn="l">
              <a:spcBef>
                <a:spcPts val="0"/>
              </a:spcBef>
              <a:spcAft>
                <a:spcPts val="0"/>
              </a:spcAft>
              <a:buSzPts val="1400"/>
              <a:buChar char="○"/>
            </a:pPr>
            <a:r>
              <a:rPr lang="en"/>
              <a:t>Prefer deterministic RNGs (e.g., mt19937) with logged seeds</a:t>
            </a:r>
            <a:endParaRPr/>
          </a:p>
          <a:p>
            <a:pPr indent="-342900" lvl="0" marL="457200" rtl="0" algn="l">
              <a:spcBef>
                <a:spcPts val="0"/>
              </a:spcBef>
              <a:spcAft>
                <a:spcPts val="0"/>
              </a:spcAft>
              <a:buSzPts val="1800"/>
              <a:buChar char="●"/>
            </a:pPr>
            <a:r>
              <a:rPr b="1" lang="en"/>
              <a:t>Bad test infrastructure kills morale:</a:t>
            </a:r>
            <a:endParaRPr b="1"/>
          </a:p>
          <a:p>
            <a:pPr indent="-317500" lvl="1" marL="914400" rtl="0" algn="l">
              <a:spcBef>
                <a:spcPts val="0"/>
              </a:spcBef>
              <a:spcAft>
                <a:spcPts val="0"/>
              </a:spcAft>
              <a:buSzPts val="1400"/>
              <a:buChar char="○"/>
            </a:pPr>
            <a:r>
              <a:rPr lang="en"/>
              <a:t>Too many tests, slow tests, flaky tests = unhappy contributors</a:t>
            </a:r>
            <a:endParaRPr/>
          </a:p>
        </p:txBody>
      </p:sp>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Testing &amp; Reliability — Engineering Practices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